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Lst>
  <p:notesMasterIdLst>
    <p:notesMasterId r:id="rId29"/>
  </p:notesMasterIdLst>
  <p:handoutMasterIdLst>
    <p:handoutMasterId r:id="rId30"/>
  </p:handoutMasterIdLst>
  <p:sldIdLst>
    <p:sldId id="257" r:id="rId5"/>
    <p:sldId id="258" r:id="rId6"/>
    <p:sldId id="278" r:id="rId7"/>
    <p:sldId id="279" r:id="rId8"/>
    <p:sldId id="259" r:id="rId9"/>
    <p:sldId id="260" r:id="rId10"/>
    <p:sldId id="261" r:id="rId11"/>
    <p:sldId id="262" r:id="rId12"/>
    <p:sldId id="263" r:id="rId13"/>
    <p:sldId id="264" r:id="rId14"/>
    <p:sldId id="265" r:id="rId15"/>
    <p:sldId id="266" r:id="rId16"/>
    <p:sldId id="267" r:id="rId17"/>
    <p:sldId id="277" r:id="rId18"/>
    <p:sldId id="268" r:id="rId19"/>
    <p:sldId id="271" r:id="rId20"/>
    <p:sldId id="256" r:id="rId21"/>
    <p:sldId id="280" r:id="rId22"/>
    <p:sldId id="275" r:id="rId23"/>
    <p:sldId id="281" r:id="rId24"/>
    <p:sldId id="282" r:id="rId25"/>
    <p:sldId id="276" r:id="rId26"/>
    <p:sldId id="270" r:id="rId27"/>
    <p:sldId id="273" r:id="rId28"/>
  </p:sldIdLst>
  <p:sldSz cx="12192000" cy="6858000"/>
  <p:notesSz cx="6889750" cy="10018713"/>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62DFDC-010C-5C4F-BA5C-65135AC397E6}">
          <p14:sldIdLst>
            <p14:sldId id="257"/>
            <p14:sldId id="258"/>
            <p14:sldId id="278"/>
            <p14:sldId id="279"/>
            <p14:sldId id="259"/>
            <p14:sldId id="260"/>
            <p14:sldId id="261"/>
            <p14:sldId id="262"/>
            <p14:sldId id="263"/>
            <p14:sldId id="264"/>
            <p14:sldId id="265"/>
            <p14:sldId id="266"/>
            <p14:sldId id="267"/>
            <p14:sldId id="277"/>
            <p14:sldId id="268"/>
            <p14:sldId id="271"/>
            <p14:sldId id="256"/>
            <p14:sldId id="280"/>
            <p14:sldId id="275"/>
            <p14:sldId id="281"/>
            <p14:sldId id="282"/>
            <p14:sldId id="276"/>
            <p14:sldId id="270"/>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117" userDrawn="1">
          <p15:clr>
            <a:srgbClr val="A4A3A4"/>
          </p15:clr>
        </p15:guide>
        <p15:guide id="5" orient="horz" pos="1820" userDrawn="1">
          <p15:clr>
            <a:srgbClr val="A4A3A4"/>
          </p15:clr>
        </p15:guide>
        <p15:guide id="7" orient="horz" pos="3181" userDrawn="1">
          <p15:clr>
            <a:srgbClr val="A4A3A4"/>
          </p15:clr>
        </p15:guide>
        <p15:guide id="9" orient="horz" pos="323" userDrawn="1">
          <p15:clr>
            <a:srgbClr val="A4A3A4"/>
          </p15:clr>
        </p15:guide>
        <p15:guide id="11" pos="7265" userDrawn="1">
          <p15:clr>
            <a:srgbClr val="A4A3A4"/>
          </p15:clr>
        </p15:guide>
        <p15:guide id="12" pos="1005" userDrawn="1">
          <p15:clr>
            <a:srgbClr val="A4A3A4"/>
          </p15:clr>
        </p15:guide>
        <p15:guide id="13" orient="horz" pos="3997" userDrawn="1">
          <p15:clr>
            <a:srgbClr val="A4A3A4"/>
          </p15:clr>
        </p15:guide>
        <p15:guide id="14" orient="horz" pos="131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CBBF04-4393-24C4-3768-70F5DD59D2D7}" name="Helén Magnusson" initials="HM" userId="a64114b64ae40712" providerId="Windows Live"/>
  <p188:author id="{B91BC7D1-5FDB-149C-DC36-C74797F07B87}" name="Josefin" initials="J" userId="S::SEEGERVALLJ@tetrapak.com::8624aedb-3b1a-494d-9cd1-449f9e48a5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3F88"/>
    <a:srgbClr val="00BDF2"/>
    <a:srgbClr val="00BDF3"/>
    <a:srgbClr val="003E88"/>
    <a:srgbClr val="000000"/>
    <a:srgbClr val="75BEEA"/>
    <a:srgbClr val="19161F"/>
    <a:srgbClr val="291D24"/>
    <a:srgbClr val="00BE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76871" autoAdjust="0"/>
  </p:normalViewPr>
  <p:slideViewPr>
    <p:cSldViewPr snapToGrid="0" snapToObjects="1" showGuides="1">
      <p:cViewPr varScale="1">
        <p:scale>
          <a:sx n="97" d="100"/>
          <a:sy n="97" d="100"/>
        </p:scale>
        <p:origin x="1744" y="184"/>
      </p:cViewPr>
      <p:guideLst>
        <p:guide orient="horz" pos="2160"/>
        <p:guide pos="3840"/>
        <p:guide orient="horz" pos="1117"/>
        <p:guide orient="horz" pos="1820"/>
        <p:guide orient="horz" pos="3181"/>
        <p:guide orient="horz" pos="323"/>
        <p:guide pos="7265"/>
        <p:guide pos="1005"/>
        <p:guide orient="horz" pos="3997"/>
        <p:guide orient="horz" pos="1313"/>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snapToObject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BA57A6B-9A09-4D10-BEC4-B926D567FEA4}"/>
              </a:ext>
            </a:extLst>
          </p:cNvPr>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sv-SE"/>
          </a:p>
        </p:txBody>
      </p:sp>
      <p:sp>
        <p:nvSpPr>
          <p:cNvPr id="3" name="Platshållare för datum 2">
            <a:extLst>
              <a:ext uri="{FF2B5EF4-FFF2-40B4-BE49-F238E27FC236}">
                <a16:creationId xmlns:a16="http://schemas.microsoft.com/office/drawing/2014/main" id="{487B9AC1-7B72-4E0F-AF69-D15AED452B9A}"/>
              </a:ext>
            </a:extLst>
          </p:cNvPr>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7966EA66-89A9-4AA9-980A-580987251203}" type="datetimeFigureOut">
              <a:rPr lang="sv-SE" smtClean="0"/>
              <a:t>2024-06-24</a:t>
            </a:fld>
            <a:endParaRPr lang="sv-SE"/>
          </a:p>
        </p:txBody>
      </p:sp>
      <p:sp>
        <p:nvSpPr>
          <p:cNvPr id="4" name="Platshållare för sidfot 3">
            <a:extLst>
              <a:ext uri="{FF2B5EF4-FFF2-40B4-BE49-F238E27FC236}">
                <a16:creationId xmlns:a16="http://schemas.microsoft.com/office/drawing/2014/main" id="{1192DA7C-9232-44A4-AC35-677B5A6BB13D}"/>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57B58BA2-57EF-4A8C-A98A-072038BFC32B}"/>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1F120529-E383-489D-AAF3-38E61A65A698}" type="slidenum">
              <a:rPr lang="sv-SE" smtClean="0"/>
              <a:t>‹#›</a:t>
            </a:fld>
            <a:endParaRPr lang="sv-SE"/>
          </a:p>
        </p:txBody>
      </p:sp>
    </p:spTree>
    <p:extLst>
      <p:ext uri="{BB962C8B-B14F-4D97-AF65-F5344CB8AC3E}">
        <p14:creationId xmlns:p14="http://schemas.microsoft.com/office/powerpoint/2010/main" val="217410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b="0" i="0">
                <a:latin typeface="Arial" panose="020B0604020202020204" pitchFamily="34" charset="0"/>
              </a:defRPr>
            </a:lvl1pPr>
          </a:lstStyle>
          <a:p>
            <a:endParaRPr lang="en-DK"/>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b="0" i="0">
                <a:latin typeface="Arial" panose="020B0604020202020204" pitchFamily="34" charset="0"/>
              </a:defRPr>
            </a:lvl1pPr>
          </a:lstStyle>
          <a:p>
            <a:fld id="{6AE1E28A-936C-2341-8949-B5B6C6476E48}" type="datetimeFigureOut">
              <a:rPr lang="en-DK" smtClean="0"/>
              <a:pPr/>
              <a:t>6/24/24</a:t>
            </a:fld>
            <a:endParaRPr lang="en-DK"/>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DK"/>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K"/>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b="0" i="0">
                <a:latin typeface="Arial" panose="020B0604020202020204" pitchFamily="34" charset="0"/>
              </a:defRPr>
            </a:lvl1pPr>
          </a:lstStyle>
          <a:p>
            <a:endParaRPr lang="en-DK"/>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b="0" i="0">
                <a:latin typeface="Arial" panose="020B0604020202020204" pitchFamily="34" charset="0"/>
              </a:defRPr>
            </a:lvl1pPr>
          </a:lstStyle>
          <a:p>
            <a:fld id="{D67987AA-8FE1-674E-A1EF-F0BAA3FF42D7}" type="slidenum">
              <a:rPr lang="en-DK" smtClean="0"/>
              <a:pPr/>
              <a:t>‹#›</a:t>
            </a:fld>
            <a:endParaRPr lang="en-DK"/>
          </a:p>
        </p:txBody>
      </p:sp>
    </p:spTree>
    <p:extLst>
      <p:ext uri="{BB962C8B-B14F-4D97-AF65-F5344CB8AC3E}">
        <p14:creationId xmlns:p14="http://schemas.microsoft.com/office/powerpoint/2010/main" val="202938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1" dirty="0">
                <a:solidFill>
                  <a:srgbClr val="FF0000"/>
                </a:solidFill>
              </a:rPr>
              <a:t>Sid 6 i kunskapsmaterialet</a:t>
            </a:r>
            <a:r>
              <a:rPr lang="sv-SE" dirty="0">
                <a:solidFill>
                  <a:srgbClr val="FF0000"/>
                </a:solidFill>
              </a:rPr>
              <a:t>.</a:t>
            </a:r>
            <a:r>
              <a:rPr lang="sv-SE" baseline="0" dirty="0">
                <a:solidFill>
                  <a:srgbClr val="FF0000"/>
                </a:solidFill>
              </a:rPr>
              <a:t> </a:t>
            </a:r>
            <a:r>
              <a:rPr lang="sv-SE" dirty="0"/>
              <a:t>Vi behöver hushålla med jordens resurser. Diskutera hur vi kan göra detta. </a:t>
            </a:r>
            <a:r>
              <a:rPr lang="sv-SE" baseline="0" dirty="0"/>
              <a:t>Minska energiförbrukningen, utsläppen, sopor. Att återvinna material är ett steg.</a:t>
            </a:r>
            <a:endParaRPr lang="en-GB" dirty="0"/>
          </a:p>
          <a:p>
            <a:endParaRPr lang="en-GB" b="1"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a:t>
            </a:fld>
            <a:endParaRPr lang="en-GB"/>
          </a:p>
        </p:txBody>
      </p:sp>
    </p:spTree>
    <p:extLst>
      <p:ext uri="{BB962C8B-B14F-4D97-AF65-F5344CB8AC3E}">
        <p14:creationId xmlns:p14="http://schemas.microsoft.com/office/powerpoint/2010/main" val="140714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1" baseline="0" dirty="0"/>
              <a:t>Sidan 11 i kunskapsmaterialet</a:t>
            </a:r>
            <a:r>
              <a:rPr lang="sv-SE" baseline="0" dirty="0"/>
              <a:t>. I själva verket är det väldigt enkelt att återvinna kartongförpackningar – med hjälp av vatten och omrörning separeras pappersfibrerna från plasten och kan samlas ihop och bli till nya produkter. Det fungerar lite som en hushållsmixer, fast mycket större. In kommer förpackningar och ut ur den kommer papper och plast (</a:t>
            </a:r>
            <a:r>
              <a:rPr lang="sv-SE" baseline="0" dirty="0" err="1"/>
              <a:t>PolyAl</a:t>
            </a:r>
            <a:r>
              <a:rPr lang="sv-SE" baseline="0" dirty="0"/>
              <a:t>). Titta på filmen från pappersbruket Fiskeby Board i Norrköping, som återvinner kartongförpackningar.</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10</a:t>
            </a:fld>
            <a:endParaRPr lang="en-GB"/>
          </a:p>
        </p:txBody>
      </p:sp>
    </p:spTree>
    <p:extLst>
      <p:ext uri="{BB962C8B-B14F-4D97-AF65-F5344CB8AC3E}">
        <p14:creationId xmlns:p14="http://schemas.microsoft.com/office/powerpoint/2010/main" val="76823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i="1" dirty="0"/>
              <a:t>Sidan 11 i kunskapsmaterialet, </a:t>
            </a:r>
            <a:r>
              <a:rPr lang="sv-SE" dirty="0"/>
              <a:t>även </a:t>
            </a:r>
            <a:r>
              <a:rPr lang="sv-SE" dirty="0" err="1"/>
              <a:t>powerpointen</a:t>
            </a:r>
            <a:r>
              <a:rPr lang="sv-SE" dirty="0"/>
              <a:t> </a:t>
            </a:r>
            <a:r>
              <a:rPr lang="sv-SE" i="1" dirty="0"/>
              <a:t>”En kartongförpacknings livscykel” </a:t>
            </a:r>
            <a:r>
              <a:rPr lang="sv-SE" i="0" dirty="0"/>
              <a:t>b</a:t>
            </a:r>
            <a:r>
              <a:rPr lang="sv-SE" dirty="0"/>
              <a:t>land</a:t>
            </a:r>
            <a:r>
              <a:rPr lang="sv-SE" baseline="0" dirty="0"/>
              <a:t> Kartongmatchens inspirationsmaterial. </a:t>
            </a:r>
            <a:r>
              <a:rPr lang="sv-SE" dirty="0"/>
              <a:t>Eleverna kan fundera på vad som kan göras.</a:t>
            </a:r>
            <a:r>
              <a:rPr lang="sv-SE" baseline="0" dirty="0"/>
              <a:t> Det kan bli: flingpaket, pizzakartonger, pasta förpackningar, familjeförpackningar till glass m.m. Mjölk- och juiceförpackningar görs inte på återvunna fibrer utan nya oanvända. Därför är det viktigt att de använda förpackningarna lämnas in till återvinning – så de kan bli nya produkter. Kvaliteten på de pappersfibrer som används i kartongförpackningar är mycket hög och är därför en värdefull råvara.</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11</a:t>
            </a:fld>
            <a:endParaRPr lang="en-GB"/>
          </a:p>
        </p:txBody>
      </p:sp>
    </p:spTree>
    <p:extLst>
      <p:ext uri="{BB962C8B-B14F-4D97-AF65-F5344CB8AC3E}">
        <p14:creationId xmlns:p14="http://schemas.microsoft.com/office/powerpoint/2010/main" val="107162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kern="1200" dirty="0">
                <a:solidFill>
                  <a:schemeClr val="tx1"/>
                </a:solidFill>
                <a:effectLst/>
                <a:latin typeface="+mn-lt"/>
                <a:ea typeface="+mn-ea"/>
                <a:cs typeface="+mn-cs"/>
              </a:rPr>
              <a:t>Sida 7 i kunskapsmaterialet. Många använda kartongförpackningar samlas in till återvinning*, men inte alla</a:t>
            </a:r>
            <a:r>
              <a:rPr lang="sv-SE" sz="1200" kern="1200" dirty="0">
                <a:solidFill>
                  <a:schemeClr val="tx1"/>
                </a:solidFill>
                <a:effectLst/>
                <a:latin typeface="+mn-lt"/>
                <a:ea typeface="+mn-ea"/>
                <a:cs typeface="+mn-cs"/>
              </a:rPr>
              <a:t>.  Varför är det så? Kladdigt? Luktar? Attityd? Vad kan man göra åt det? Hur kan vi bli bättre</a:t>
            </a:r>
            <a:r>
              <a:rPr lang="sv-SE" sz="1200" b="1" i="1" kern="1200" dirty="0">
                <a:solidFill>
                  <a:schemeClr val="tx1"/>
                </a:solidFill>
                <a:effectLst/>
                <a:latin typeface="+mn-lt"/>
                <a:ea typeface="+mn-ea"/>
                <a:cs typeface="+mn-cs"/>
              </a:rPr>
              <a:t>? Vi återvinner 86% metall, 86% glas och 19,9% plast. </a:t>
            </a:r>
            <a:r>
              <a:rPr lang="sv-SE" sz="1200" b="0" i="1" kern="1200" dirty="0">
                <a:solidFill>
                  <a:schemeClr val="tx1"/>
                </a:solidFill>
                <a:effectLst/>
                <a:latin typeface="+mn-lt"/>
                <a:ea typeface="+mn-ea"/>
                <a:cs typeface="+mn-cs"/>
              </a:rPr>
              <a:t>(Återvinningsgrad 2022, FTI) </a:t>
            </a:r>
            <a:r>
              <a:rPr lang="sv-SE" sz="1200" kern="1200" dirty="0">
                <a:solidFill>
                  <a:schemeClr val="tx1"/>
                </a:solidFill>
                <a:effectLst/>
                <a:latin typeface="+mn-lt"/>
                <a:ea typeface="+mn-ea"/>
                <a:cs typeface="+mn-cs"/>
              </a:rPr>
              <a:t>Titta på filmerna om återvinning av olika typer av förpackningar och material.</a:t>
            </a:r>
          </a:p>
          <a:p>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Fler pappersförpackningar än kartongförpackningar </a:t>
            </a:r>
            <a:r>
              <a:rPr lang="sv-SE" sz="1200" kern="1200" dirty="0">
                <a:solidFill>
                  <a:schemeClr val="tx1"/>
                </a:solidFill>
                <a:effectLst/>
                <a:latin typeface="+mn-lt"/>
                <a:ea typeface="+mn-ea"/>
                <a:cs typeface="+mn-cs"/>
              </a:rPr>
              <a:t>samlas in vilket beror främst på att företag använder många pappersförpackningar (t ex wellpapplådor, kartongtråg och omslagspapper) och i och med att det är så stora volymer är det lättare för dem att skicka allt till rätt plats och de vet att det är viktigt att återvinna material. I hushållen vet inte alla att det är så viktigt med återvinning och många vet inte heller att man kan återvinna kartongförpackningar.</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*Kartongförpackningar är återvinningsbara där infrastruktur är på plats.</a:t>
            </a:r>
          </a:p>
        </p:txBody>
      </p:sp>
      <p:sp>
        <p:nvSpPr>
          <p:cNvPr id="4" name="Slide Number Placeholder 3"/>
          <p:cNvSpPr>
            <a:spLocks noGrp="1"/>
          </p:cNvSpPr>
          <p:nvPr>
            <p:ph type="sldNum" sz="quarter" idx="10"/>
          </p:nvPr>
        </p:nvSpPr>
        <p:spPr/>
        <p:txBody>
          <a:bodyPr/>
          <a:lstStyle/>
          <a:p>
            <a:fld id="{D7034E92-B831-4249-938F-2B90C63D2C57}" type="slidenum">
              <a:rPr lang="en-GB" smtClean="0"/>
              <a:pPr/>
              <a:t>12</a:t>
            </a:fld>
            <a:endParaRPr lang="en-GB"/>
          </a:p>
        </p:txBody>
      </p:sp>
    </p:spTree>
    <p:extLst>
      <p:ext uri="{BB962C8B-B14F-4D97-AF65-F5344CB8AC3E}">
        <p14:creationId xmlns:p14="http://schemas.microsoft.com/office/powerpoint/2010/main" val="197650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Från</a:t>
            </a:r>
            <a:r>
              <a:rPr lang="sv-SE" sz="1200" kern="1200" baseline="0" dirty="0">
                <a:solidFill>
                  <a:schemeClr val="tx1"/>
                </a:solidFill>
                <a:effectLst/>
                <a:latin typeface="+mn-lt"/>
                <a:ea typeface="+mn-ea"/>
                <a:cs typeface="+mn-cs"/>
              </a:rPr>
              <a:t> att anmälan öppnar i slutet av maj </a:t>
            </a:r>
            <a:r>
              <a:rPr lang="sv-SE" sz="1200" kern="1200" dirty="0">
                <a:solidFill>
                  <a:schemeClr val="tx1"/>
                </a:solidFill>
                <a:effectLst/>
                <a:latin typeface="+mn-lt"/>
                <a:ea typeface="+mn-ea"/>
                <a:cs typeface="+mn-cs"/>
              </a:rPr>
              <a:t>och fram till och med den 13 april 2025 kan ni deltaga i en tävling för förskola, dagbarnvårdare, fritidshem, anpassad grundskola samt grundskola årskurs F-6 - ”Kartongmatchen”. </a:t>
            </a:r>
          </a:p>
        </p:txBody>
      </p:sp>
      <p:sp>
        <p:nvSpPr>
          <p:cNvPr id="4" name="Slide Number Placeholder 3"/>
          <p:cNvSpPr>
            <a:spLocks noGrp="1"/>
          </p:cNvSpPr>
          <p:nvPr>
            <p:ph type="sldNum" sz="quarter" idx="10"/>
          </p:nvPr>
        </p:nvSpPr>
        <p:spPr/>
        <p:txBody>
          <a:bodyPr/>
          <a:lstStyle/>
          <a:p>
            <a:fld id="{D7034E92-B831-4249-938F-2B90C63D2C57}" type="slidenum">
              <a:rPr lang="en-GB" smtClean="0"/>
              <a:pPr/>
              <a:t>13</a:t>
            </a:fld>
            <a:endParaRPr lang="en-GB"/>
          </a:p>
        </p:txBody>
      </p:sp>
    </p:spTree>
    <p:extLst>
      <p:ext uri="{BB962C8B-B14F-4D97-AF65-F5344CB8AC3E}">
        <p14:creationId xmlns:p14="http://schemas.microsoft.com/office/powerpoint/2010/main" val="179893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baseline="0" dirty="0"/>
              <a:t>Parallellt med den svenska Kartongmatchen kommer tävlingen även att pågå i våra grannländer Finland och Danmark. Allt för att öka återvinningen och inspirera varandra. Vill ni veta mer om den finska Kartongmatchen eller se de finska deltagarnas inskickade bidrag i de olika utmaningarna, gå in på </a:t>
            </a:r>
            <a:r>
              <a:rPr lang="sv-SE" baseline="0" dirty="0" err="1"/>
              <a:t>www.kartonkikilpailu.fi</a:t>
            </a:r>
            <a:r>
              <a:rPr lang="sv-SE" baseline="0" dirty="0"/>
              <a:t> Den danska Kartongmatchen inspireras ni av här </a:t>
            </a:r>
            <a:r>
              <a:rPr lang="sv-SE" baseline="0" dirty="0" err="1"/>
              <a:t>www.kartondysten.dk</a:t>
            </a:r>
            <a:endParaRPr lang="sv-SE" baseline="0" dirty="0"/>
          </a:p>
          <a:p>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14</a:t>
            </a:fld>
            <a:endParaRPr lang="sv-SE"/>
          </a:p>
        </p:txBody>
      </p:sp>
    </p:spTree>
    <p:extLst>
      <p:ext uri="{BB962C8B-B14F-4D97-AF65-F5344CB8AC3E}">
        <p14:creationId xmlns:p14="http://schemas.microsoft.com/office/powerpoint/2010/main" val="2819199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sv-SE" sz="1200" kern="1200" dirty="0">
                <a:solidFill>
                  <a:schemeClr val="tx1"/>
                </a:solidFill>
                <a:effectLst/>
                <a:latin typeface="+mn-lt"/>
                <a:ea typeface="+mn-ea"/>
                <a:cs typeface="+mn-cs"/>
              </a:rPr>
              <a:t>Kartongmatchen 2024/2025:</a:t>
            </a:r>
          </a:p>
          <a:p>
            <a:r>
              <a:rPr lang="sv-SE" sz="1200" kern="1200" dirty="0">
                <a:solidFill>
                  <a:schemeClr val="tx1"/>
                </a:solidFill>
                <a:effectLst/>
                <a:latin typeface="+mn-lt"/>
                <a:ea typeface="+mn-ea"/>
                <a:cs typeface="+mn-cs"/>
              </a:rPr>
              <a:t>Var med och ta upp matchen för en ökad återvinning av kartongförpackningar!</a:t>
            </a:r>
          </a:p>
          <a:p>
            <a:r>
              <a:rPr lang="sv-SE" sz="1800" kern="0" dirty="0">
                <a:effectLst/>
                <a:latin typeface="Helvetica" pitchFamily="2" charset="0"/>
                <a:ea typeface="Aptos" panose="020B0004020202020204" pitchFamily="34" charset="0"/>
                <a:cs typeface="AppleSystemUIFont"/>
              </a:rPr>
              <a:t>Närmare 330 000 barn och elever och har hittills deltagit i återvinningstävlingen Kartongmatchen. Tillsammans har de hjälpt till med att öka återvinningen av kartongförpackningar. Det är bra, men det är fortfarande inte alla kartongförpackningar som samlas in! Det vill vi ändra på!</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Anmäl er idag till tävlingen som är öppen för förskola och grundskola F-6.</a:t>
            </a:r>
          </a:p>
          <a:p>
            <a:r>
              <a:rPr lang="sv-SE" sz="1200" kern="1200" dirty="0">
                <a:solidFill>
                  <a:schemeClr val="tx1"/>
                </a:solidFill>
                <a:effectLst/>
                <a:latin typeface="+mn-lt"/>
                <a:ea typeface="+mn-ea"/>
                <a:cs typeface="+mn-cs"/>
              </a:rPr>
              <a:t>Årets tävling pågår till och med </a:t>
            </a:r>
            <a:r>
              <a:rPr lang="sv-SE" sz="1200" b="0" i="0" kern="1200" dirty="0">
                <a:solidFill>
                  <a:schemeClr val="tx1"/>
                </a:solidFill>
                <a:effectLst/>
                <a:latin typeface="+mn-lt"/>
                <a:ea typeface="+mn-ea"/>
                <a:cs typeface="+mn-cs"/>
              </a:rPr>
              <a:t>den 13 april</a:t>
            </a:r>
            <a:r>
              <a:rPr lang="sv-SE" sz="1200" b="0" i="0" kern="1200" baseline="0" dirty="0">
                <a:solidFill>
                  <a:schemeClr val="tx1"/>
                </a:solidFill>
                <a:effectLst/>
                <a:latin typeface="+mn-lt"/>
                <a:ea typeface="+mn-ea"/>
                <a:cs typeface="+mn-cs"/>
              </a:rPr>
              <a:t> 2025</a:t>
            </a:r>
            <a:r>
              <a:rPr lang="sv-SE" sz="1200" kern="1200" dirty="0">
                <a:solidFill>
                  <a:schemeClr val="tx1"/>
                </a:solidFill>
                <a:effectLst/>
                <a:latin typeface="+mn-lt"/>
                <a:ea typeface="+mn-ea"/>
                <a:cs typeface="+mn-cs"/>
              </a:rPr>
              <a: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Tävlingen består av fem olika utmaningar. Ni väljer om ni gör en av utmaningarna eller alla fem. Innan första utmaningen gör ni tillsammans en introduktion för att öka förståelsen om bl.a. varför man ska återvinna, återvinningsprocessen, varför kartong är ett bra miljöval, varför kartongförpackningar finns i olika storlekar och former. Ju fler utmaningar ni gör, desto större chans har ni att vinna Kartongmatchen när vinnarna dras den 13 april. Varje gjorde utmaning ger en lott i dragningen. Ju fler gjorda utmaningar = desto större vinstchans. Alla som genomför tävlingen erhåller också ett diplom.</a:t>
            </a:r>
          </a:p>
          <a:p>
            <a:r>
              <a:rPr lang="sv-SE" sz="1200" kern="1200" dirty="0">
                <a:solidFill>
                  <a:schemeClr val="tx1"/>
                </a:solidFill>
                <a:effectLst/>
                <a:latin typeface="+mn-lt"/>
                <a:ea typeface="+mn-ea"/>
                <a:cs typeface="+mn-cs"/>
              </a:rPr>
              <a:t>I utmaningen ”Återvinningskampanjen” har ni chans att vinna ett extra pris om den görs senast den 15 december.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Välkommen in i matchen!</a:t>
            </a:r>
          </a:p>
        </p:txBody>
      </p:sp>
      <p:sp>
        <p:nvSpPr>
          <p:cNvPr id="4" name="Slide Number Placeholder 3"/>
          <p:cNvSpPr>
            <a:spLocks noGrp="1"/>
          </p:cNvSpPr>
          <p:nvPr>
            <p:ph type="sldNum" sz="quarter" idx="10"/>
          </p:nvPr>
        </p:nvSpPr>
        <p:spPr/>
        <p:txBody>
          <a:bodyPr/>
          <a:lstStyle/>
          <a:p>
            <a:fld id="{D7034E92-B831-4249-938F-2B90C63D2C57}" type="slidenum">
              <a:rPr lang="en-GB" smtClean="0"/>
              <a:pPr/>
              <a:t>15</a:t>
            </a:fld>
            <a:endParaRPr lang="en-GB"/>
          </a:p>
        </p:txBody>
      </p:sp>
    </p:spTree>
    <p:extLst>
      <p:ext uri="{BB962C8B-B14F-4D97-AF65-F5344CB8AC3E}">
        <p14:creationId xmlns:p14="http://schemas.microsoft.com/office/powerpoint/2010/main" val="122772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Här presenteras kort information kring tävlingen, vad man ska göra, när man kan tävla. </a:t>
            </a:r>
          </a:p>
          <a:p>
            <a:r>
              <a:rPr lang="sv-SE" sz="1200" kern="1200" dirty="0">
                <a:solidFill>
                  <a:schemeClr val="tx1"/>
                </a:solidFill>
                <a:effectLst/>
                <a:latin typeface="+mn-lt"/>
                <a:ea typeface="+mn-ea"/>
                <a:cs typeface="+mn-cs"/>
              </a:rPr>
              <a:t>Mer information om utmaningarna kommer att skickas ut som nyhetsbrev till de pedagoger som anmält sig.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All information om tävlingen finns på: </a:t>
            </a:r>
            <a:r>
              <a:rPr lang="sv-SE" sz="1200" kern="1200" dirty="0" err="1">
                <a:solidFill>
                  <a:schemeClr val="tx1"/>
                </a:solidFill>
                <a:effectLst/>
                <a:latin typeface="+mn-lt"/>
                <a:ea typeface="+mn-ea"/>
                <a:cs typeface="+mn-cs"/>
              </a:rPr>
              <a:t>www.kartongmatchen.se</a:t>
            </a: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16</a:t>
            </a:fld>
            <a:endParaRPr lang="en-GB"/>
          </a:p>
        </p:txBody>
      </p:sp>
    </p:spTree>
    <p:extLst>
      <p:ext uri="{BB962C8B-B14F-4D97-AF65-F5344CB8AC3E}">
        <p14:creationId xmlns:p14="http://schemas.microsoft.com/office/powerpoint/2010/main" val="136336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Innan första utmaningen väljer ni introduktion. Välj introduktionen i den åldersgrupp ni undervisar. Du som pedagog väljer vilket material du vill använda och hur du använder det.</a:t>
            </a:r>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17</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364B6-CC16-B600-0257-9F9931A5E6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388A93-DF66-799C-FA02-8DF7A4622DC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8F6830B-2AB2-9674-D6DE-BDDFF2E93F4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5D788AA-2F22-CD49-DF3B-410CBF04DACE}"/>
              </a:ext>
            </a:extLst>
          </p:cNvPr>
          <p:cNvSpPr>
            <a:spLocks noGrp="1"/>
          </p:cNvSpPr>
          <p:nvPr>
            <p:ph type="sldNum" sz="quarter" idx="10"/>
          </p:nvPr>
        </p:nvSpPr>
        <p:spPr/>
        <p:txBody>
          <a:bodyPr/>
          <a:lstStyle/>
          <a:p>
            <a:fld id="{65BCB457-C82D-AF43-9B5A-DBD613C5BC7D}" type="slidenum">
              <a:rPr lang="sv-SE" smtClean="0"/>
              <a:t>18</a:t>
            </a:fld>
            <a:endParaRPr lang="sv-SE"/>
          </a:p>
        </p:txBody>
      </p:sp>
    </p:spTree>
    <p:extLst>
      <p:ext uri="{BB962C8B-B14F-4D97-AF65-F5344CB8AC3E}">
        <p14:creationId xmlns:p14="http://schemas.microsoft.com/office/powerpoint/2010/main" val="142641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Gör en mjölkförpackningskampanj för att få fler att återvinna mer! I denna utmaning ska barnen/eleverna designa en egen återvinningskampanj som skulle kunna tryckas på baksidan av en mjölkförpackning. Varje förskoleavdelning, fritidshem eller klass får tävla med max tre bidrag. När ni laddar upp era bidrag på Mina sidor väljer ni om ni vill tävla för Skånemejerier, Arla eller Norrmejerier.</a:t>
            </a:r>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19</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sv-SE" sz="1200" kern="1200" dirty="0">
                <a:solidFill>
                  <a:schemeClr val="tx1"/>
                </a:solidFill>
                <a:effectLst/>
                <a:latin typeface="+mn-lt"/>
                <a:ea typeface="+mn-ea"/>
                <a:cs typeface="+mn-cs"/>
              </a:rPr>
              <a:t>Diskutera dessa frågor. Förpackningar finns till för att förenkla hantering och användning och för att skydda innehållet tills det är dags att konsumera. Det finns kartong, plast, glas, metall, papper. Kartongförpackningar är alla förpackningar för mjölk, fil, juice, grädde, krossade tomater, bönor, kattmat och annat. Dessa förpackningar består av kartong som på in- och utsidan är täckt med en tunn plastfilm för att bli vätsketät. En del kartongförpackningar har även ett tunt aluminiumskikt (t.ex. förpackningar för juice, bönor &amp; kattmat) för att förhindra att syre och ljus läcker in och förstör produkten. Detta gör att man kan frakta och förvara förpackningen i rumstemperatur utan att innehållet blir förstört.</a:t>
            </a:r>
          </a:p>
          <a:p>
            <a:r>
              <a:rPr lang="sv-SE" sz="1200" kern="1200" dirty="0">
                <a:solidFill>
                  <a:schemeClr val="tx1"/>
                </a:solidFill>
                <a:effectLst/>
                <a:latin typeface="+mn-lt"/>
                <a:ea typeface="+mn-ea"/>
                <a:cs typeface="+mn-cs"/>
              </a:rPr>
              <a:t>Plasten ersätts idag i vissa av Tetra Paks förpackningar med sockerrörsbaserad plast, men det är en lång väg kvar tills växtbaserad plast blir standard. Tetra Pak är särskilt uppmärksamma på hur lokal livsmedelstillgång och lokala arbetsförhållanden påverkas. </a:t>
            </a:r>
          </a:p>
          <a:p>
            <a:r>
              <a:rPr lang="sv-SE" sz="1200" kern="1200" dirty="0">
                <a:solidFill>
                  <a:schemeClr val="tx1"/>
                </a:solidFill>
                <a:effectLst/>
                <a:latin typeface="+mn-lt"/>
                <a:ea typeface="+mn-ea"/>
                <a:cs typeface="+mn-cs"/>
              </a:rPr>
              <a:t>Sugrören till kartongförpackningar är idag papperssugrör. Då kan du återvinna kartongförpackningen tillsammans med sugröret genom att trycka ner sugröret i förpackningen innan du plattar den och lämnar den till återvinning. Detta är en lösning för att minska avfall och nedskräpning från plastsugrör.</a:t>
            </a:r>
          </a:p>
          <a:p>
            <a:r>
              <a:rPr lang="sv-SE" sz="1200" kern="1200" dirty="0">
                <a:solidFill>
                  <a:schemeClr val="tx1"/>
                </a:solidFill>
                <a:effectLst/>
                <a:latin typeface="+mn-lt"/>
                <a:ea typeface="+mn-ea"/>
                <a:cs typeface="+mn-cs"/>
              </a:rPr>
              <a:t>Varför sitter korken fast? En kork som sitter fast på förpackningen minskar risken för att korken hamnar i naturen eller som skräp i havet. Från 1 juli 2024 är det ett EU-direktiv som måste uppfyllas. Enligt EU:s direktiv ska locket eller korken sitta fast på förpackningen under hela förpackningens livslängd. Det betyder att hela förpackningen, inklusive kork, sorteras som pappersförpackning.</a:t>
            </a:r>
          </a:p>
        </p:txBody>
      </p:sp>
      <p:sp>
        <p:nvSpPr>
          <p:cNvPr id="4" name="Slide Number Placeholder 3"/>
          <p:cNvSpPr>
            <a:spLocks noGrp="1"/>
          </p:cNvSpPr>
          <p:nvPr>
            <p:ph type="sldNum" sz="quarter" idx="10"/>
          </p:nvPr>
        </p:nvSpPr>
        <p:spPr/>
        <p:txBody>
          <a:bodyPr/>
          <a:lstStyle/>
          <a:p>
            <a:fld id="{D7034E92-B831-4249-938F-2B90C63D2C57}" type="slidenum">
              <a:rPr lang="en-GB" smtClean="0"/>
              <a:pPr/>
              <a:t>2</a:t>
            </a:fld>
            <a:endParaRPr lang="en-GB"/>
          </a:p>
        </p:txBody>
      </p:sp>
    </p:spTree>
    <p:extLst>
      <p:ext uri="{BB962C8B-B14F-4D97-AF65-F5344CB8AC3E}">
        <p14:creationId xmlns:p14="http://schemas.microsoft.com/office/powerpoint/2010/main" val="173567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98D0D-6A4D-E2FE-1E03-5DC52C0B67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4804C-0C18-F9FB-E48F-F9675DCC722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7C6E4FC5-7AA7-171E-78EC-6BEFC317EAD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884E392-CE02-DEE2-C8EA-0E50178CCC00}"/>
              </a:ext>
            </a:extLst>
          </p:cNvPr>
          <p:cNvSpPr>
            <a:spLocks noGrp="1"/>
          </p:cNvSpPr>
          <p:nvPr>
            <p:ph type="sldNum" sz="quarter" idx="10"/>
          </p:nvPr>
        </p:nvSpPr>
        <p:spPr/>
        <p:txBody>
          <a:bodyPr/>
          <a:lstStyle/>
          <a:p>
            <a:fld id="{65BCB457-C82D-AF43-9B5A-DBD613C5BC7D}" type="slidenum">
              <a:rPr lang="sv-SE" smtClean="0"/>
              <a:t>20</a:t>
            </a:fld>
            <a:endParaRPr lang="sv-SE"/>
          </a:p>
        </p:txBody>
      </p:sp>
    </p:spTree>
    <p:extLst>
      <p:ext uri="{BB962C8B-B14F-4D97-AF65-F5344CB8AC3E}">
        <p14:creationId xmlns:p14="http://schemas.microsoft.com/office/powerpoint/2010/main" val="3624857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6941-CF3E-E7D2-6CBD-75084A04B1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0D8F95D-A714-F806-34C8-B82C9588B00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65BF8C2-6267-3C40-4CB7-559D143EB5B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085A937-8BE2-DA30-4EF9-FBECE3D1C3EA}"/>
              </a:ext>
            </a:extLst>
          </p:cNvPr>
          <p:cNvSpPr>
            <a:spLocks noGrp="1"/>
          </p:cNvSpPr>
          <p:nvPr>
            <p:ph type="sldNum" sz="quarter" idx="10"/>
          </p:nvPr>
        </p:nvSpPr>
        <p:spPr/>
        <p:txBody>
          <a:bodyPr/>
          <a:lstStyle/>
          <a:p>
            <a:fld id="{65BCB457-C82D-AF43-9B5A-DBD613C5BC7D}" type="slidenum">
              <a:rPr lang="sv-SE" smtClean="0"/>
              <a:t>21</a:t>
            </a:fld>
            <a:endParaRPr lang="sv-SE"/>
          </a:p>
        </p:txBody>
      </p:sp>
    </p:spTree>
    <p:extLst>
      <p:ext uri="{BB962C8B-B14F-4D97-AF65-F5344CB8AC3E}">
        <p14:creationId xmlns:p14="http://schemas.microsoft.com/office/powerpoint/2010/main" val="346761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I</a:t>
            </a:r>
            <a:r>
              <a:rPr lang="sv-SE" baseline="0" dirty="0"/>
              <a:t> ”Berätta för 100” ska förskoleavdelningen/klassen sprida budskapet om återvinning på bästa sätt till så många som möjligt. Tillsammans ska de fundera ut på vilket sätt de vill göra. Vill ni ha tips, se redan uppladdade bidrag på </a:t>
            </a:r>
            <a:r>
              <a:rPr lang="sv-SE" baseline="0" dirty="0" err="1"/>
              <a:t>www.kartongmatchen.se</a:t>
            </a:r>
            <a:r>
              <a:rPr lang="sv-SE" baseline="0" dirty="0"/>
              <a:t>.</a:t>
            </a:r>
          </a:p>
          <a:p>
            <a:r>
              <a:rPr lang="sv-SE" baseline="0" dirty="0"/>
              <a:t>Dokumentera hur ni sprider budskapet i bild med text eller film.</a:t>
            </a:r>
            <a:endParaRPr lang="sv-SE" dirty="0"/>
          </a:p>
        </p:txBody>
      </p:sp>
      <p:sp>
        <p:nvSpPr>
          <p:cNvPr id="4" name="Platshållare för bildnummer 3"/>
          <p:cNvSpPr>
            <a:spLocks noGrp="1"/>
          </p:cNvSpPr>
          <p:nvPr>
            <p:ph type="sldNum" sz="quarter" idx="10"/>
          </p:nvPr>
        </p:nvSpPr>
        <p:spPr/>
        <p:txBody>
          <a:bodyPr/>
          <a:lstStyle/>
          <a:p>
            <a:fld id="{65BCB457-C82D-AF43-9B5A-DBD613C5BC7D}" type="slidenum">
              <a:rPr lang="sv-SE" smtClean="0"/>
              <a:t>22</a:t>
            </a:fld>
            <a:endParaRPr lang="sv-SE"/>
          </a:p>
        </p:txBody>
      </p:sp>
    </p:spTree>
    <p:extLst>
      <p:ext uri="{BB962C8B-B14F-4D97-AF65-F5344CB8AC3E}">
        <p14:creationId xmlns:p14="http://schemas.microsoft.com/office/powerpoint/2010/main" val="395024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u="none" kern="1200" dirty="0">
                <a:solidFill>
                  <a:schemeClr val="tx1"/>
                </a:solidFill>
                <a:effectLst/>
                <a:latin typeface="+mn-lt"/>
                <a:ea typeface="+mn-ea"/>
                <a:cs typeface="+mn-cs"/>
              </a:rPr>
              <a:t>Ni som har redovisat utmaningar på Mina sidor senast den 13 april 2025 är med i dragningen av vinnare. Vi drar en vinnare i varje kategori.</a:t>
            </a:r>
          </a:p>
          <a:p>
            <a:r>
              <a:rPr lang="sv-SE" sz="1200" b="1" i="1" u="none" kern="1200" dirty="0">
                <a:solidFill>
                  <a:schemeClr val="tx1"/>
                </a:solidFill>
                <a:effectLst/>
                <a:latin typeface="+mn-lt"/>
                <a:ea typeface="+mn-ea"/>
                <a:cs typeface="+mn-cs"/>
              </a:rPr>
              <a:t>Varje redovisad redovisning ger er en lott i dragningen. Ju fler redovisade utmaningar desto större vinstchans!</a:t>
            </a:r>
          </a:p>
          <a:p>
            <a:endParaRPr lang="sv-SE" sz="1200" b="1"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23</a:t>
            </a:fld>
            <a:endParaRPr lang="en-GB"/>
          </a:p>
        </p:txBody>
      </p:sp>
    </p:spTree>
    <p:extLst>
      <p:ext uri="{BB962C8B-B14F-4D97-AF65-F5344CB8AC3E}">
        <p14:creationId xmlns:p14="http://schemas.microsoft.com/office/powerpoint/2010/main" val="53719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5BCB457-C82D-AF43-9B5A-DBD613C5BC7D}" type="slidenum">
              <a:rPr lang="sv-SE" smtClean="0"/>
              <a:t>24</a:t>
            </a:fld>
            <a:endParaRPr lang="sv-SE"/>
          </a:p>
        </p:txBody>
      </p:sp>
    </p:spTree>
    <p:extLst>
      <p:ext uri="{BB962C8B-B14F-4D97-AF65-F5344CB8AC3E}">
        <p14:creationId xmlns:p14="http://schemas.microsoft.com/office/powerpoint/2010/main" val="124300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Köper man en stor förpackning kanske innehållet kommer bli dåligt innan förpackningen är tom. Då måste man slänga eller hälla ut innehållet. Detta leder till att matsvinnet ökar, vilket inte är bra för miljön eller din ekonomi. För att få ut allt det goda ur t.ex. en yoghurtförpackning är den gjord med en tratt i toppen. Då kan du ställa den upp-och ner i kylen och även få ut det sista.</a:t>
            </a:r>
          </a:p>
          <a:p>
            <a:r>
              <a:rPr lang="sv-SE" dirty="0"/>
              <a:t>Idag slängs cirka en tredjedel av all livsmedel som produceras (motsvarar cirka 50 ton mat i sekunden!), vilket bl.a. orsakar växthusgasutsläpp. Detta vill vi på Kartongmatchen ändra på!</a:t>
            </a:r>
          </a:p>
        </p:txBody>
      </p:sp>
      <p:sp>
        <p:nvSpPr>
          <p:cNvPr id="4" name="Platshållare för bildnummer 3"/>
          <p:cNvSpPr>
            <a:spLocks noGrp="1"/>
          </p:cNvSpPr>
          <p:nvPr>
            <p:ph type="sldNum" sz="quarter" idx="5"/>
          </p:nvPr>
        </p:nvSpPr>
        <p:spPr/>
        <p:txBody>
          <a:bodyPr/>
          <a:lstStyle/>
          <a:p>
            <a:fld id="{65BCB457-C82D-AF43-9B5A-DBD613C5BC7D}" type="slidenum">
              <a:rPr lang="sv-SE" smtClean="0"/>
              <a:t>3</a:t>
            </a:fld>
            <a:endParaRPr lang="sv-SE"/>
          </a:p>
        </p:txBody>
      </p:sp>
    </p:spTree>
    <p:extLst>
      <p:ext uri="{BB962C8B-B14F-4D97-AF65-F5344CB8AC3E}">
        <p14:creationId xmlns:p14="http://schemas.microsoft.com/office/powerpoint/2010/main" val="294760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Vill du lära dig mer om matsvinn? </a:t>
            </a:r>
          </a:p>
          <a:p>
            <a:r>
              <a:rPr lang="sv-SE" dirty="0"/>
              <a:t>Det finns många bra tips på hur vi kan minska matsvinnet. Vill du veta vilka våra tips är, gå in och läs mer på </a:t>
            </a:r>
            <a:r>
              <a:rPr lang="sv-SE" dirty="0" err="1"/>
              <a:t>https</a:t>
            </a:r>
            <a:r>
              <a:rPr lang="sv-SE" dirty="0"/>
              <a:t>://</a:t>
            </a:r>
            <a:r>
              <a:rPr lang="sv-SE" dirty="0" err="1"/>
              <a:t>kartongmatchen.se</a:t>
            </a:r>
            <a:r>
              <a:rPr lang="sv-SE" dirty="0"/>
              <a:t>/material/materialarkiv/</a:t>
            </a:r>
          </a:p>
          <a:p>
            <a:r>
              <a:rPr lang="sv-SE" dirty="0"/>
              <a:t>Kan du komma på fler sätt att minska matsvinnet? Maila gärna oss dina idéer och tips på </a:t>
            </a:r>
            <a:r>
              <a:rPr lang="sv-SE" dirty="0" err="1"/>
              <a:t>info@kartongmatchen.se</a:t>
            </a:r>
            <a:r>
              <a:rPr lang="sv-SE" dirty="0"/>
              <a:t> , så vi kan tipsa vidare.</a:t>
            </a:r>
          </a:p>
          <a:p>
            <a:r>
              <a:rPr lang="sv-SE" dirty="0"/>
              <a:t>Skickar du med bilder? Läs först igenom vår personuppgiftspolicy. </a:t>
            </a:r>
            <a:r>
              <a:rPr lang="sv-SE" dirty="0" err="1"/>
              <a:t>https</a:t>
            </a:r>
            <a:r>
              <a:rPr lang="sv-SE" dirty="0"/>
              <a:t>://</a:t>
            </a:r>
            <a:r>
              <a:rPr lang="sv-SE" dirty="0" err="1"/>
              <a:t>kartongmatchen.se</a:t>
            </a:r>
            <a:r>
              <a:rPr lang="sv-SE" dirty="0"/>
              <a:t>/personuppgiftspolicy/ </a:t>
            </a:r>
          </a:p>
        </p:txBody>
      </p:sp>
      <p:sp>
        <p:nvSpPr>
          <p:cNvPr id="4" name="Platshållare för bildnummer 3"/>
          <p:cNvSpPr>
            <a:spLocks noGrp="1"/>
          </p:cNvSpPr>
          <p:nvPr>
            <p:ph type="sldNum" sz="quarter" idx="5"/>
          </p:nvPr>
        </p:nvSpPr>
        <p:spPr/>
        <p:txBody>
          <a:bodyPr/>
          <a:lstStyle/>
          <a:p>
            <a:fld id="{65BCB457-C82D-AF43-9B5A-DBD613C5BC7D}" type="slidenum">
              <a:rPr lang="sv-SE" smtClean="0"/>
              <a:t>4</a:t>
            </a:fld>
            <a:endParaRPr lang="sv-SE"/>
          </a:p>
        </p:txBody>
      </p:sp>
    </p:spTree>
    <p:extLst>
      <p:ext uri="{BB962C8B-B14F-4D97-AF65-F5344CB8AC3E}">
        <p14:creationId xmlns:p14="http://schemas.microsoft.com/office/powerpoint/2010/main" val="24013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kern="1200" dirty="0">
                <a:solidFill>
                  <a:schemeClr val="tx1"/>
                </a:solidFill>
                <a:effectLst/>
                <a:latin typeface="+mn-lt"/>
                <a:ea typeface="+mn-ea"/>
                <a:cs typeface="+mn-cs"/>
              </a:rPr>
              <a:t>Sidan 8 i kunskapsmaterialet</a:t>
            </a:r>
            <a:r>
              <a:rPr lang="sv-SE" sz="1200" kern="1200" dirty="0">
                <a:solidFill>
                  <a:schemeClr val="tx1"/>
                </a:solidFill>
                <a:effectLst/>
                <a:latin typeface="+mn-lt"/>
                <a:ea typeface="+mn-ea"/>
                <a:cs typeface="+mn-cs"/>
              </a:rPr>
              <a:t>. Eleverna kan fundera på varför skogen är bra. Kartong är en naturlig produkt från en resurs som växer av sig självt, skogen. Genom fotosyntesen utnyttjar träden solenergi för att växa. Om man hela tiden planterar nya träd när man tar ner ett så mår skogen bra och växer. Skogen är dessutom ett levande ekosystem som är viktigt för diverse växt-, djur- och insektsarter. Skogen bidrar på ett positivt sätt till jordens klimat och ekologi. Att använda skogen som råvarukälla är smart eftersom träden växer upp igen. Det finns många andra material som inte förnyas på detta sätt. Trä och papper är därför en förnybar resurs.</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5</a:t>
            </a:fld>
            <a:endParaRPr lang="en-GB"/>
          </a:p>
        </p:txBody>
      </p:sp>
    </p:spTree>
    <p:extLst>
      <p:ext uri="{BB962C8B-B14F-4D97-AF65-F5344CB8AC3E}">
        <p14:creationId xmlns:p14="http://schemas.microsoft.com/office/powerpoint/2010/main" val="3944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Gå igenom vad man ska göra med tomma förpackningar. Hur gör de hemma? När en kartongförpackning</a:t>
            </a:r>
            <a:r>
              <a:rPr lang="sv-SE" baseline="0" dirty="0"/>
              <a:t> är slut kan den sköljas av snabbt i kallt vatten och sedan torkas, en torr förpackning luktar inte. Om man plattar ihop den tar den inte lika mycket plats och är lättare att transportera när man sedan tar den till återvinningen. Sugröret till en förpackning kan du stoppa ner i förpackningen så återvinns de tillsammans. Då är risken mindre att sugröret råkar komma på villovägar. </a:t>
            </a:r>
            <a:br>
              <a:rPr lang="sv-SE" baseline="0" dirty="0"/>
            </a:br>
            <a:r>
              <a:rPr lang="sv-SE" baseline="0" dirty="0"/>
              <a:t>Enligt EU:s direktiv måste korken, från den 1 juli 2024, sitta fast på förpackningen under hela dess livslängd. Detta för att undvika plastskräp i haven och naturen. Det betyder att hela förpackningen, inklusive kork, sorteras som pappersförpackning.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Titta på ”En liten film om återvinning”. </a:t>
            </a:r>
            <a:endParaRPr lang="en-GB" dirty="0"/>
          </a:p>
          <a:p>
            <a:endParaRPr lang="en-GB" dirty="0"/>
          </a:p>
        </p:txBody>
      </p:sp>
      <p:sp>
        <p:nvSpPr>
          <p:cNvPr id="4" name="Slide Number Placeholder 3"/>
          <p:cNvSpPr>
            <a:spLocks noGrp="1"/>
          </p:cNvSpPr>
          <p:nvPr>
            <p:ph type="sldNum" sz="quarter" idx="10"/>
          </p:nvPr>
        </p:nvSpPr>
        <p:spPr/>
        <p:txBody>
          <a:bodyPr/>
          <a:lstStyle/>
          <a:p>
            <a:fld id="{D7034E92-B831-4249-938F-2B90C63D2C57}" type="slidenum">
              <a:rPr lang="en-GB" smtClean="0"/>
              <a:pPr/>
              <a:t>6</a:t>
            </a:fld>
            <a:endParaRPr lang="en-GB"/>
          </a:p>
        </p:txBody>
      </p:sp>
    </p:spTree>
    <p:extLst>
      <p:ext uri="{BB962C8B-B14F-4D97-AF65-F5344CB8AC3E}">
        <p14:creationId xmlns:p14="http://schemas.microsoft.com/office/powerpoint/2010/main" val="150108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i="1" kern="1200" dirty="0">
                <a:solidFill>
                  <a:schemeClr val="tx1"/>
                </a:solidFill>
                <a:effectLst/>
                <a:latin typeface="+mn-lt"/>
                <a:ea typeface="+mn-ea"/>
                <a:cs typeface="+mn-cs"/>
              </a:rPr>
              <a:t>Sidan 6 i kunskapsmaterialet. </a:t>
            </a:r>
            <a:r>
              <a:rPr lang="sv-SE" sz="1200" kern="1200" dirty="0">
                <a:solidFill>
                  <a:schemeClr val="tx1"/>
                </a:solidFill>
                <a:effectLst/>
                <a:latin typeface="+mn-lt"/>
                <a:ea typeface="+mn-ea"/>
                <a:cs typeface="+mn-cs"/>
              </a:rPr>
              <a:t>Diskutera med eleverna varför vi ska återvinna. Vi måste bli bättre på att hushålla med jordens resurser. Vi behöver minska vår energiförbrukning, utsläppen och mängden sopor. Att materialåtervinna sparar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resurser och minskar</a:t>
            </a:r>
            <a:r>
              <a:rPr lang="sv-SE" sz="1200" kern="1200" baseline="0" dirty="0">
                <a:solidFill>
                  <a:schemeClr val="tx1"/>
                </a:solidFill>
                <a:effectLst/>
                <a:latin typeface="+mn-lt"/>
                <a:ea typeface="+mn-ea"/>
                <a:cs typeface="+mn-cs"/>
              </a:rPr>
              <a:t> energianvändningen</a:t>
            </a:r>
            <a:r>
              <a:rPr lang="sv-SE" sz="1200" kern="1200" dirty="0">
                <a:solidFill>
                  <a:schemeClr val="tx1"/>
                </a:solidFill>
                <a:effectLst/>
                <a:latin typeface="+mn-lt"/>
                <a:ea typeface="+mn-ea"/>
                <a:cs typeface="+mn-cs"/>
              </a:rPr>
              <a:t>. Fråga vad eleverna återvinner hemma. Exempel på återvinning i vardagen: fil-/mjölk-/yoghurt/juice-/smörpaket, schampoflaskor, kaviartub, pizzakartong, konservburkar, syltburkar, läskflaskor, plastpåsar, plastfolie, chipspåsar. </a:t>
            </a:r>
          </a:p>
        </p:txBody>
      </p:sp>
      <p:sp>
        <p:nvSpPr>
          <p:cNvPr id="4" name="Slide Number Placeholder 3"/>
          <p:cNvSpPr>
            <a:spLocks noGrp="1"/>
          </p:cNvSpPr>
          <p:nvPr>
            <p:ph type="sldNum" sz="quarter" idx="10"/>
          </p:nvPr>
        </p:nvSpPr>
        <p:spPr/>
        <p:txBody>
          <a:bodyPr/>
          <a:lstStyle/>
          <a:p>
            <a:fld id="{D7034E92-B831-4249-938F-2B90C63D2C57}" type="slidenum">
              <a:rPr lang="en-GB" smtClean="0"/>
              <a:pPr/>
              <a:t>7</a:t>
            </a:fld>
            <a:endParaRPr lang="en-GB"/>
          </a:p>
        </p:txBody>
      </p:sp>
    </p:spTree>
    <p:extLst>
      <p:ext uri="{BB962C8B-B14F-4D97-AF65-F5344CB8AC3E}">
        <p14:creationId xmlns:p14="http://schemas.microsoft.com/office/powerpoint/2010/main" val="8202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Låt eleverna fundera på hur det går till på återvinningsstationen. Hur ser återvinningsstationen ut där de bor eller sorterar de hemma? Finns det någon på förskolan/skolan?</a:t>
            </a:r>
          </a:p>
        </p:txBody>
      </p:sp>
      <p:sp>
        <p:nvSpPr>
          <p:cNvPr id="4" name="Slide Number Placeholder 3"/>
          <p:cNvSpPr>
            <a:spLocks noGrp="1"/>
          </p:cNvSpPr>
          <p:nvPr>
            <p:ph type="sldNum" sz="quarter" idx="10"/>
          </p:nvPr>
        </p:nvSpPr>
        <p:spPr/>
        <p:txBody>
          <a:bodyPr/>
          <a:lstStyle/>
          <a:p>
            <a:fld id="{D7034E92-B831-4249-938F-2B90C63D2C57}" type="slidenum">
              <a:rPr lang="en-GB" smtClean="0"/>
              <a:pPr/>
              <a:t>8</a:t>
            </a:fld>
            <a:endParaRPr lang="en-GB"/>
          </a:p>
        </p:txBody>
      </p:sp>
    </p:spTree>
    <p:extLst>
      <p:ext uri="{BB962C8B-B14F-4D97-AF65-F5344CB8AC3E}">
        <p14:creationId xmlns:p14="http://schemas.microsoft.com/office/powerpoint/2010/main" val="212628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latin typeface="+mn-lt"/>
                <a:ea typeface="+mn-ea"/>
                <a:cs typeface="+mn-cs"/>
              </a:rPr>
              <a:t>Sidorna 10 - 11 i kunskapsmaterialet</a:t>
            </a:r>
            <a:r>
              <a:rPr lang="sv-SE" sz="1200" kern="1200" dirty="0">
                <a:solidFill>
                  <a:schemeClr val="tx1"/>
                </a:solidFill>
                <a:latin typeface="+mn-lt"/>
                <a:ea typeface="+mn-ea"/>
                <a:cs typeface="+mn-cs"/>
              </a:rPr>
              <a:t>. 1 – Den använda förpackningen, inklusive kork, sorteras som pappersförpackning. 2 – Förpackningen transporteras till ett pappersbruk. 3 – Där läggs förpackningarna i vatten och rörs runt till fibrerna sväller och lossnar från plast och eventuellt aluminium lager. 4 – Pappersfibrerna från kartongen går på så sätt att separera från plasten och eventuellt  aluminium. Det är då lätt att ta hand de olika sorternas material. 5 – Pappersfibrerna blir till ny pappersmassa som blir ny kartong. Plasten och aluminium kan också bli till nya produkter.</a:t>
            </a:r>
            <a:r>
              <a:rPr lang="sv-SE" sz="1200" kern="1200" baseline="0" dirty="0">
                <a:solidFill>
                  <a:schemeClr val="tx1"/>
                </a:solidFill>
                <a:latin typeface="+mn-lt"/>
                <a:ea typeface="+mn-ea"/>
                <a:cs typeface="+mn-cs"/>
              </a:rPr>
              <a:t> I</a:t>
            </a:r>
            <a:r>
              <a:rPr lang="sv-SE" sz="1200" kern="1200" dirty="0">
                <a:solidFill>
                  <a:schemeClr val="tx1"/>
                </a:solidFill>
                <a:latin typeface="+mn-lt"/>
                <a:ea typeface="+mn-ea"/>
                <a:cs typeface="+mn-cs"/>
              </a:rPr>
              <a:t> dagsläget i Sverige går det till energi som används för att driva pappersbruket. Energin som produceras behövs främst för att torka bort vattnet från den blöta pappersmassan så det kan bli till ny kartong. </a:t>
            </a:r>
            <a:endParaRPr lang="en-GB" dirty="0"/>
          </a:p>
          <a:p>
            <a:endParaRPr lang="en-GB"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034E92-B831-4249-938F-2B90C63D2C57}" type="slidenum">
              <a:rPr lang="en-GB" smtClean="0"/>
              <a:pPr/>
              <a:t>9</a:t>
            </a:fld>
            <a:endParaRPr lang="en-GB"/>
          </a:p>
        </p:txBody>
      </p:sp>
    </p:spTree>
    <p:extLst>
      <p:ext uri="{BB962C8B-B14F-4D97-AF65-F5344CB8AC3E}">
        <p14:creationId xmlns:p14="http://schemas.microsoft.com/office/powerpoint/2010/main" val="187616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tetrapak.com/"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4BAA91-92C7-4F11-9805-3C092E417249}"/>
              </a:ext>
            </a:extLst>
          </p:cNvPr>
          <p:cNvSpPr>
            <a:spLocks noGrp="1"/>
          </p:cNvSpPr>
          <p:nvPr>
            <p:ph type="pic" sz="quarter" idx="11" hasCustomPrompt="1"/>
          </p:nvPr>
        </p:nvSpPr>
        <p:spPr>
          <a:xfrm>
            <a:off x="0" y="0"/>
            <a:ext cx="12192000" cy="4011613"/>
          </a:xfrm>
          <a:blipFill dpi="0" rotWithShape="1">
            <a:blip r:embed="rId2"/>
            <a:srcRect/>
            <a:stretch>
              <a:fillRect/>
            </a:stretch>
          </a:blipFill>
        </p:spPr>
        <p:txBody>
          <a:bodyPr lIns="1296000" anchor="ctr" anchorCtr="1"/>
          <a:lstStyle>
            <a:lvl1pPr marL="0" indent="0" algn="ctr">
              <a:buNone/>
              <a:defRPr sz="2400">
                <a:solidFill>
                  <a:schemeClr val="accent6"/>
                </a:solidFill>
              </a:defRPr>
            </a:lvl1pPr>
          </a:lstStyle>
          <a:p>
            <a:r>
              <a:rPr lang="en-GB" dirty="0"/>
              <a:t>                                             Click on icon to insert picture</a:t>
            </a:r>
          </a:p>
        </p:txBody>
      </p:sp>
      <p:pic>
        <p:nvPicPr>
          <p:cNvPr id="13" name="Picture 12" descr="A picture containing drawing, plate&#10;&#10;Description automatically generated">
            <a:extLst>
              <a:ext uri="{FF2B5EF4-FFF2-40B4-BE49-F238E27FC236}">
                <a16:creationId xmlns:a16="http://schemas.microsoft.com/office/drawing/2014/main" id="{1B2C77A1-E718-4F57-8AB9-78DC3BBFE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76758" y="5986075"/>
            <a:ext cx="2094592" cy="504000"/>
          </a:xfrm>
          <a:prstGeom prst="rect">
            <a:avLst/>
          </a:prstGeom>
        </p:spPr>
      </p:pic>
      <p:sp>
        <p:nvSpPr>
          <p:cNvPr id="11" name="Rectangle 10">
            <a:extLst>
              <a:ext uri="{FF2B5EF4-FFF2-40B4-BE49-F238E27FC236}">
                <a16:creationId xmlns:a16="http://schemas.microsoft.com/office/drawing/2014/main" id="{EBD47B59-0939-4E61-8187-2D296FD839D8}"/>
              </a:ext>
            </a:extLst>
          </p:cNvPr>
          <p:cNvSpPr/>
          <p:nvPr userDrawn="1"/>
        </p:nvSpPr>
        <p:spPr>
          <a:xfrm>
            <a:off x="0" y="3429001"/>
            <a:ext cx="12192000" cy="3430588"/>
          </a:xfrm>
          <a:prstGeom prst="rect">
            <a:avLst/>
          </a:prstGeom>
          <a:gradFill>
            <a:gsLst>
              <a:gs pos="0">
                <a:schemeClr val="accent2">
                  <a:alpha val="63000"/>
                </a:schemeClr>
              </a:gs>
              <a:gs pos="14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 name="Title 1"/>
          <p:cNvSpPr>
            <a:spLocks noGrp="1"/>
          </p:cNvSpPr>
          <p:nvPr>
            <p:ph type="ctrTitle" hasCustomPrompt="1"/>
          </p:nvPr>
        </p:nvSpPr>
        <p:spPr>
          <a:xfrm>
            <a:off x="1047879" y="3848881"/>
            <a:ext cx="6835200" cy="1206000"/>
          </a:xfrm>
        </p:spPr>
        <p:txBody>
          <a:bodyPr anchor="b" anchorCtr="0">
            <a:noAutofit/>
          </a:bodyPr>
          <a:lstStyle>
            <a:lvl1pPr>
              <a:defRPr sz="3600">
                <a:solidFill>
                  <a:schemeClr val="bg1"/>
                </a:solidFill>
              </a:defRPr>
            </a:lvl1pPr>
          </a:lstStyle>
          <a:p>
            <a:r>
              <a:rPr lang="en-GB" noProof="0" dirty="0"/>
              <a:t>Click to edit title 36 </a:t>
            </a:r>
            <a:r>
              <a:rPr lang="en-GB" noProof="0" dirty="0" err="1"/>
              <a:t>pt</a:t>
            </a:r>
            <a:endParaRPr lang="en-GB" noProof="0" dirty="0"/>
          </a:p>
        </p:txBody>
      </p:sp>
      <p:sp>
        <p:nvSpPr>
          <p:cNvPr id="3" name="Subtitle 2"/>
          <p:cNvSpPr>
            <a:spLocks noGrp="1"/>
          </p:cNvSpPr>
          <p:nvPr>
            <p:ph type="subTitle" idx="1" hasCustomPrompt="1"/>
          </p:nvPr>
        </p:nvSpPr>
        <p:spPr>
          <a:xfrm>
            <a:off x="1047879" y="5108236"/>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subtitle 24 </a:t>
            </a:r>
            <a:r>
              <a:rPr lang="en-US" dirty="0" err="1"/>
              <a:t>pt</a:t>
            </a:r>
            <a:endParaRPr lang="en-GB" dirty="0"/>
          </a:p>
        </p:txBody>
      </p:sp>
      <p:pic>
        <p:nvPicPr>
          <p:cNvPr id="6" name="Picture 5" descr="A picture containing drawing, plate&#10;&#10;Description automatically generated">
            <a:extLst>
              <a:ext uri="{FF2B5EF4-FFF2-40B4-BE49-F238E27FC236}">
                <a16:creationId xmlns:a16="http://schemas.microsoft.com/office/drawing/2014/main" id="{E0C178EA-5B9F-4884-B480-71C25855CA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77381" y="5961589"/>
            <a:ext cx="2094592" cy="552972"/>
          </a:xfrm>
          <a:prstGeom prst="rect">
            <a:avLst/>
          </a:prstGeom>
        </p:spPr>
      </p:pic>
    </p:spTree>
    <p:extLst>
      <p:ext uri="{BB962C8B-B14F-4D97-AF65-F5344CB8AC3E}">
        <p14:creationId xmlns:p14="http://schemas.microsoft.com/office/powerpoint/2010/main" val="345294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Standard - 2 rows headlines">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B3B151CA-5AE3-4961-8392-C96F9EB5969B}"/>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4" name="Slide Number Placeholder 4">
            <a:extLst>
              <a:ext uri="{FF2B5EF4-FFF2-40B4-BE49-F238E27FC236}">
                <a16:creationId xmlns:a16="http://schemas.microsoft.com/office/drawing/2014/main" id="{4870A213-900E-4D02-A17A-6ABA27005F2E}"/>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5" name="Title Placeholder 1">
            <a:extLst>
              <a:ext uri="{FF2B5EF4-FFF2-40B4-BE49-F238E27FC236}">
                <a16:creationId xmlns:a16="http://schemas.microsoft.com/office/drawing/2014/main" id="{592EE237-9EBD-4A2D-86C6-2A416A3158D0}"/>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2494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Standard - 1 row headline and sub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D3956-1963-41E0-8AB9-3A72030A97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B1777F60-181D-4C29-A851-F18EA018AC36}"/>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0ECB70B3-D34A-4E5E-B090-99B1F360FC36}"/>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a:extLst>
              <a:ext uri="{FF2B5EF4-FFF2-40B4-BE49-F238E27FC236}">
                <a16:creationId xmlns:a16="http://schemas.microsoft.com/office/drawing/2014/main" id="{D60A5246-A915-4480-A428-869E2EDD2D17}"/>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63038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d_Standard - 2 rows headlines and sub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DF45F4-B92F-4779-9A43-2EFD3223F6E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BFC12B75-05BF-426C-88C4-B0203A7F769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925AA619-5F2F-45D3-BEA5-77FF7A5AB3FC}"/>
              </a:ext>
            </a:extLst>
          </p:cNvPr>
          <p:cNvSpPr>
            <a:spLocks noGrp="1"/>
          </p:cNvSpPr>
          <p:nvPr>
            <p:ph type="body" sz="quarter" idx="13" hasCustomPrompt="1"/>
          </p:nvPr>
        </p:nvSpPr>
        <p:spPr>
          <a:xfrm>
            <a:off x="1580400" y="1267200"/>
            <a:ext cx="9925661" cy="432000"/>
          </a:xfrm>
          <a:ln>
            <a:noFill/>
          </a:ln>
        </p:spPr>
        <p:txBody>
          <a:bodyPr lIns="0" tIns="54000" rIns="108000" bIns="54000">
            <a:noAutofit/>
          </a:bodyPr>
          <a:lstStyle>
            <a:lvl1pPr>
              <a:lnSpc>
                <a:spcPts val="2897"/>
              </a:lnSpc>
              <a:spcBef>
                <a:spcPts val="599"/>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7" name="Title Placeholder 1">
            <a:extLst>
              <a:ext uri="{FF2B5EF4-FFF2-40B4-BE49-F238E27FC236}">
                <a16:creationId xmlns:a16="http://schemas.microsoft.com/office/drawing/2014/main" id="{77D61782-956C-4A9A-A07D-872D9B5326FD}"/>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271871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a_Standard - 1 row headlin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Date Placeholder 3">
            <a:extLst>
              <a:ext uri="{FF2B5EF4-FFF2-40B4-BE49-F238E27FC236}">
                <a16:creationId xmlns:a16="http://schemas.microsoft.com/office/drawing/2014/main" id="{3F460ED8-0F97-4BB9-996E-7C813F0CF9B9}"/>
              </a:ext>
            </a:extLst>
          </p:cNvPr>
          <p:cNvSpPr>
            <a:spLocks noGrp="1"/>
          </p:cNvSpPr>
          <p:nvPr>
            <p:ph type="dt" sz="half" idx="10"/>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A2A49CF-9E41-4239-B5BE-940C7B7FE2A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itle 1">
            <a:extLst>
              <a:ext uri="{FF2B5EF4-FFF2-40B4-BE49-F238E27FC236}">
                <a16:creationId xmlns:a16="http://schemas.microsoft.com/office/drawing/2014/main" id="{4E9D9A29-5C81-40E4-8E3F-041A80987886}"/>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177928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b_Standard - 1 row headline,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4950"/>
          </a:xfrm>
          <a:ln>
            <a:noFill/>
          </a:ln>
        </p:spPr>
        <p:txBody>
          <a:bodyPr lIns="0" rIns="108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a:extLst>
              <a:ext uri="{FF2B5EF4-FFF2-40B4-BE49-F238E27FC236}">
                <a16:creationId xmlns:a16="http://schemas.microsoft.com/office/drawing/2014/main" id="{3A3BF7C3-800B-4718-8A8C-A021B503591F}"/>
              </a:ext>
            </a:extLst>
          </p:cNvPr>
          <p:cNvSpPr>
            <a:spLocks noGrp="1"/>
          </p:cNvSpPr>
          <p:nvPr>
            <p:ph type="dt" sz="half" idx="14"/>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58FA2824-065D-4F25-8173-29F299E972E7}"/>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A0D49DAD-1051-484D-9A3D-CECCE814D600}"/>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1" name="Title Placeholder 1">
            <a:extLst>
              <a:ext uri="{FF2B5EF4-FFF2-40B4-BE49-F238E27FC236}">
                <a16:creationId xmlns:a16="http://schemas.microsoft.com/office/drawing/2014/main" id="{47E4F834-8024-46AE-9C13-5E4ECC8EE5E1}"/>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24418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_Standard - 2 rows headlines, sub title and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833370"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Date Placeholder 3">
            <a:extLst>
              <a:ext uri="{FF2B5EF4-FFF2-40B4-BE49-F238E27FC236}">
                <a16:creationId xmlns:a16="http://schemas.microsoft.com/office/drawing/2014/main" id="{444413DA-F3DA-4223-A170-9133C9B184BB}"/>
              </a:ext>
            </a:extLst>
          </p:cNvPr>
          <p:cNvSpPr>
            <a:spLocks noGrp="1"/>
          </p:cNvSpPr>
          <p:nvPr>
            <p:ph type="dt" sz="half" idx="14"/>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876166D8-B528-4434-856C-B607A7A07F82}"/>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247B72DC-C137-4141-BF79-D407559BFF42}"/>
              </a:ext>
            </a:extLst>
          </p:cNvPr>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a:extLst>
              <a:ext uri="{FF2B5EF4-FFF2-40B4-BE49-F238E27FC236}">
                <a16:creationId xmlns:a16="http://schemas.microsoft.com/office/drawing/2014/main" id="{7D403A37-DEA8-47D9-B26A-0615B3480FAB}"/>
              </a:ext>
            </a:extLst>
          </p:cNvPr>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Tree>
    <p:extLst>
      <p:ext uri="{BB962C8B-B14F-4D97-AF65-F5344CB8AC3E}">
        <p14:creationId xmlns:p14="http://schemas.microsoft.com/office/powerpoint/2010/main" val="397323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d_Standard - 1 row headline, sub title and two columns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D3E003-4494-44B1-AA30-CD9D6AF5F367}"/>
              </a:ext>
            </a:extLst>
          </p:cNvPr>
          <p:cNvSpPr>
            <a:spLocks noGrp="1"/>
          </p:cNvSpPr>
          <p:nvPr>
            <p:ph type="pic" sz="quarter" idx="14"/>
          </p:nvPr>
        </p:nvSpPr>
        <p:spPr>
          <a:xfrm>
            <a:off x="6862763" y="1872000"/>
            <a:ext cx="4675187" cy="4536000"/>
          </a:xfrm>
          <a:noFill/>
        </p:spPr>
        <p:txBody>
          <a:bodyPr/>
          <a:lstStyle>
            <a:lvl1pPr marL="0" indent="0" algn="ctr">
              <a:buNone/>
              <a:defRPr>
                <a:solidFill>
                  <a:schemeClr val="tx1"/>
                </a:solidFill>
              </a:defRPr>
            </a:lvl1pPr>
          </a:lstStyle>
          <a:p>
            <a:r>
              <a:rPr lang="en-US"/>
              <a:t>Click icon to add picture</a:t>
            </a:r>
            <a:endParaRPr lang="en-GB" dirty="0"/>
          </a:p>
        </p:txBody>
      </p:sp>
      <p:sp>
        <p:nvSpPr>
          <p:cNvPr id="6" name="Date Placeholder 3">
            <a:extLst>
              <a:ext uri="{FF2B5EF4-FFF2-40B4-BE49-F238E27FC236}">
                <a16:creationId xmlns:a16="http://schemas.microsoft.com/office/drawing/2014/main" id="{C2C5A384-A007-4992-AB7F-C1DF27F527A5}"/>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7" name="Slide Number Placeholder 4">
            <a:extLst>
              <a:ext uri="{FF2B5EF4-FFF2-40B4-BE49-F238E27FC236}">
                <a16:creationId xmlns:a16="http://schemas.microsoft.com/office/drawing/2014/main" id="{03E9F297-B313-4321-B7D7-D0B6AFB00F04}"/>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8" name="Text Placeholder 2">
            <a:extLst>
              <a:ext uri="{FF2B5EF4-FFF2-40B4-BE49-F238E27FC236}">
                <a16:creationId xmlns:a16="http://schemas.microsoft.com/office/drawing/2014/main" id="{EC84F185-23C9-44D6-A95A-1E6D6D9FF27E}"/>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1" name="Title Placeholder 1">
            <a:extLst>
              <a:ext uri="{FF2B5EF4-FFF2-40B4-BE49-F238E27FC236}">
                <a16:creationId xmlns:a16="http://schemas.microsoft.com/office/drawing/2014/main" id="{87F24B23-BB8C-41BA-BD91-B31D6C244D7D}"/>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10" name="Content Placeholder 2">
            <a:extLst>
              <a:ext uri="{FF2B5EF4-FFF2-40B4-BE49-F238E27FC236}">
                <a16:creationId xmlns:a16="http://schemas.microsoft.com/office/drawing/2014/main" id="{589E89F5-F25C-457C-BBED-43F42D7C8D53}"/>
              </a:ext>
            </a:extLst>
          </p:cNvPr>
          <p:cNvSpPr>
            <a:spLocks noGrp="1"/>
          </p:cNvSpPr>
          <p:nvPr>
            <p:ph sz="half" idx="1" hasCustomPrompt="1"/>
          </p:nvPr>
        </p:nvSpPr>
        <p:spPr>
          <a:xfrm>
            <a:off x="1581091" y="1872000"/>
            <a:ext cx="4675130" cy="4536000"/>
          </a:xfrm>
          <a:ln>
            <a:noFill/>
          </a:ln>
        </p:spPr>
        <p:txBody>
          <a:bodyPr lIns="0" tIns="54000" rIns="108000" bIns="54000">
            <a:noAutofit/>
          </a:bodyPr>
          <a:lstStyle>
            <a:lvl1pPr>
              <a:defRPr sz="2400" baseline="0"/>
            </a:lvl1pPr>
            <a:lvl2pPr>
              <a:defRPr sz="2000" baseline="0"/>
            </a:lvl2pPr>
            <a:lvl3pPr>
              <a:defRPr sz="2000" baseline="0"/>
            </a:lvl3pPr>
            <a:lvl4pPr>
              <a:defRPr sz="2000" baseline="0"/>
            </a:lvl4pPr>
            <a:lvl5pPr>
              <a:defRPr sz="2000" baseline="0"/>
            </a:lvl5pPr>
            <a:lvl6pPr>
              <a:defRPr sz="2098"/>
            </a:lvl6pPr>
            <a:lvl7pPr>
              <a:defRPr sz="2098"/>
            </a:lvl7pPr>
            <a:lvl8pPr>
              <a:defRPr sz="2098"/>
            </a:lvl8pPr>
            <a:lvl9pPr>
              <a:defRPr sz="2098"/>
            </a:lvl9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58038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a_Standard - 1 row headline, sub title and picture">
    <p:spTree>
      <p:nvGrpSpPr>
        <p:cNvPr id="1" name=""/>
        <p:cNvGrpSpPr/>
        <p:nvPr/>
      </p:nvGrpSpPr>
      <p:grpSpPr>
        <a:xfrm>
          <a:off x="0" y="0"/>
          <a:ext cx="0" cy="0"/>
          <a:chOff x="0" y="0"/>
          <a:chExt cx="0" cy="0"/>
        </a:xfrm>
      </p:grpSpPr>
      <p:sp>
        <p:nvSpPr>
          <p:cNvPr id="9" name="Text Placeholder 2"/>
          <p:cNvSpPr>
            <a:spLocks noGrp="1"/>
          </p:cNvSpPr>
          <p:nvPr>
            <p:ph type="body" sz="quarter" idx="13" hasCustomPrompt="1"/>
          </p:nvPr>
        </p:nvSpPr>
        <p:spPr>
          <a:xfrm>
            <a:off x="1582352" y="900000"/>
            <a:ext cx="9925661" cy="432000"/>
          </a:xfrm>
        </p:spPr>
        <p:txBody>
          <a:bodyPr lIns="0" tIns="54000" rIns="108000" bIns="54000">
            <a:noAutofit/>
          </a:bodyPr>
          <a:lstStyle>
            <a:lvl1pPr>
              <a:lnSpc>
                <a:spcPts val="2900"/>
              </a:lnSpc>
              <a:buNone/>
              <a:defRPr>
                <a:solidFill>
                  <a:schemeClr val="bg1"/>
                </a:solidFill>
              </a:defRPr>
            </a:lvl1pPr>
          </a:lstStyle>
          <a:p>
            <a:pPr lvl="0"/>
            <a:r>
              <a:rPr lang="en-GB" noProof="0" dirty="0"/>
              <a:t>Click to edit subtitle 24 </a:t>
            </a:r>
            <a:r>
              <a:rPr lang="en-GB" noProof="0" dirty="0" err="1"/>
              <a:t>pt</a:t>
            </a:r>
            <a:endParaRPr lang="en-GB" noProof="0" dirty="0"/>
          </a:p>
        </p:txBody>
      </p:sp>
      <p:sp>
        <p:nvSpPr>
          <p:cNvPr id="10" name="Title Placeholder 1"/>
          <p:cNvSpPr>
            <a:spLocks noGrp="1"/>
          </p:cNvSpPr>
          <p:nvPr>
            <p:ph type="title" hasCustomPrompt="1"/>
          </p:nvPr>
        </p:nvSpPr>
        <p:spPr>
          <a:xfrm>
            <a:off x="1581091"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Click to edit 1-line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87AB189C-2C2E-43BD-8E55-35BA828BB9A3}"/>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5EC44F3E-5E37-4068-9B8F-CA8756F0BD2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pic>
        <p:nvPicPr>
          <p:cNvPr id="8" name="Picture 7" descr="A close up of a sign&#10;&#10;Description automatically generated">
            <a:extLst>
              <a:ext uri="{FF2B5EF4-FFF2-40B4-BE49-F238E27FC236}">
                <a16:creationId xmlns:a16="http://schemas.microsoft.com/office/drawing/2014/main" id="{D0F9EF6E-0C71-49BC-AE1E-7996ACCF29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189732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c_Standard - 2 row headline and one column with pictu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6059056" y="0"/>
            <a:ext cx="6136496" cy="6858000"/>
          </a:xfrm>
          <a:solidFill>
            <a:schemeClr val="bg1"/>
          </a:solidFill>
          <a:ln>
            <a:noFill/>
          </a:ln>
        </p:spPr>
        <p:txBody>
          <a:bodyPr bIns="756000" anchor="ctr" anchorCtr="1"/>
          <a:lstStyle>
            <a:lvl1pPr marL="0" indent="0" algn="ctr">
              <a:buNone/>
              <a:defRPr>
                <a:solidFill>
                  <a:schemeClr val="accent6"/>
                </a:solidFill>
              </a:defRPr>
            </a:lvl1pPr>
          </a:lstStyle>
          <a:p>
            <a:r>
              <a:rPr lang="en-GB" dirty="0"/>
              <a:t>Click on icon to insert picture</a:t>
            </a:r>
          </a:p>
        </p:txBody>
      </p:sp>
      <p:sp>
        <p:nvSpPr>
          <p:cNvPr id="16" name="Title Placeholder 1">
            <a:extLst>
              <a:ext uri="{FF2B5EF4-FFF2-40B4-BE49-F238E27FC236}">
                <a16:creationId xmlns:a16="http://schemas.microsoft.com/office/drawing/2014/main" id="{85DE0E19-CCA8-4C42-B166-FDC20897CF71}"/>
              </a:ext>
            </a:extLst>
          </p:cNvPr>
          <p:cNvSpPr>
            <a:spLocks noGrp="1"/>
          </p:cNvSpPr>
          <p:nvPr>
            <p:ph type="title" hasCustomPrompt="1"/>
          </p:nvPr>
        </p:nvSpPr>
        <p:spPr>
          <a:xfrm>
            <a:off x="1580400" y="482400"/>
            <a:ext cx="4464000" cy="792000"/>
          </a:xfrm>
          <a:prstGeom prst="rect">
            <a:avLst/>
          </a:prstGeom>
          <a:ln>
            <a:noFill/>
          </a:ln>
        </p:spPr>
        <p:txBody>
          <a:bodyPr vert="horz" lIns="0" tIns="54000" rIns="108000" bIns="54000" rtlCol="0" anchor="t" anchorCtr="0">
            <a:noAutofit/>
          </a:bodyPr>
          <a:lstStyle>
            <a:lvl1pPr>
              <a:defRPr lang="en-GB" noProof="0" dirty="0">
                <a:solidFill>
                  <a:schemeClr val="bg1"/>
                </a:solidFill>
              </a:defRPr>
            </a:lvl1pPr>
          </a:lstStyle>
          <a:p>
            <a:pPr lvl="0"/>
            <a:r>
              <a:rPr lang="en-GB" noProof="0" dirty="0"/>
              <a:t>Click to edit 2-line title 28 </a:t>
            </a:r>
            <a:r>
              <a:rPr lang="en-GB" noProof="0" dirty="0" err="1"/>
              <a:t>pt</a:t>
            </a:r>
            <a:endParaRPr lang="en-GB" noProof="0" dirty="0"/>
          </a:p>
        </p:txBody>
      </p:sp>
      <p:sp>
        <p:nvSpPr>
          <p:cNvPr id="3" name="Text Placeholder 2">
            <a:extLst>
              <a:ext uri="{FF2B5EF4-FFF2-40B4-BE49-F238E27FC236}">
                <a16:creationId xmlns:a16="http://schemas.microsoft.com/office/drawing/2014/main" id="{1AC9C2B3-B948-4524-B8DD-EB8D8764DBF1}"/>
              </a:ext>
            </a:extLst>
          </p:cNvPr>
          <p:cNvSpPr>
            <a:spLocks noGrp="1"/>
          </p:cNvSpPr>
          <p:nvPr>
            <p:ph type="body" sz="quarter" idx="19"/>
          </p:nvPr>
        </p:nvSpPr>
        <p:spPr>
          <a:xfrm>
            <a:off x="1580400" y="1799581"/>
            <a:ext cx="4464000" cy="342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descr="A close up of a sign&#10;&#10;Description automatically generated">
            <a:extLst>
              <a:ext uri="{FF2B5EF4-FFF2-40B4-BE49-F238E27FC236}">
                <a16:creationId xmlns:a16="http://schemas.microsoft.com/office/drawing/2014/main" id="{D5C91451-91A9-4004-8948-11523154C9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4036337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Standard - blank with mottostamp">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E1346F-EA14-4F04-81A2-2F5EEDA1D2D2}"/>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3" name="Slide Number Placeholder 4">
            <a:extLst>
              <a:ext uri="{FF2B5EF4-FFF2-40B4-BE49-F238E27FC236}">
                <a16:creationId xmlns:a16="http://schemas.microsoft.com/office/drawing/2014/main" id="{43282D9C-7521-4806-BB6D-C2339086CFD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Tree>
    <p:extLst>
      <p:ext uri="{BB962C8B-B14F-4D97-AF65-F5344CB8AC3E}">
        <p14:creationId xmlns:p14="http://schemas.microsoft.com/office/powerpoint/2010/main" val="23878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b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7879" y="3429000"/>
            <a:ext cx="6835200" cy="1206000"/>
          </a:xfrm>
        </p:spPr>
        <p:txBody>
          <a:bodyPr anchor="b" anchorCtr="0">
            <a:noAutofit/>
          </a:bodyPr>
          <a:lstStyle>
            <a:lvl1pPr>
              <a:defRPr sz="3600">
                <a:solidFill>
                  <a:schemeClr val="bg1"/>
                </a:solidFill>
              </a:defRPr>
            </a:lvl1pPr>
          </a:lstStyle>
          <a:p>
            <a:r>
              <a:rPr lang="en-GB" noProof="0" dirty="0"/>
              <a:t>Click to edit title 36 </a:t>
            </a:r>
            <a:r>
              <a:rPr lang="en-GB" noProof="0" dirty="0" err="1"/>
              <a:t>pt</a:t>
            </a:r>
            <a:endParaRPr lang="en-GB" noProof="0" dirty="0"/>
          </a:p>
        </p:txBody>
      </p:sp>
      <p:sp>
        <p:nvSpPr>
          <p:cNvPr id="3" name="Subtitle 2"/>
          <p:cNvSpPr>
            <a:spLocks noGrp="1"/>
          </p:cNvSpPr>
          <p:nvPr>
            <p:ph type="subTitle" idx="1" hasCustomPrompt="1"/>
          </p:nvPr>
        </p:nvSpPr>
        <p:spPr>
          <a:xfrm>
            <a:off x="1047879" y="4688355"/>
            <a:ext cx="6835200" cy="1206000"/>
          </a:xfrm>
        </p:spPr>
        <p:txBody>
          <a:bodyPr>
            <a:noAutofit/>
          </a:bodyPr>
          <a:lstStyle>
            <a:lvl1pPr marL="0" indent="0" algn="l">
              <a:buNone/>
              <a:defRPr sz="24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GB" noProof="0" dirty="0"/>
              <a:t>Click to edit subtitle 24 </a:t>
            </a:r>
            <a:r>
              <a:rPr lang="en-GB" noProof="0" dirty="0" err="1"/>
              <a:t>pt</a:t>
            </a:r>
            <a:endParaRPr lang="en-GB" noProof="0" dirty="0"/>
          </a:p>
        </p:txBody>
      </p:sp>
    </p:spTree>
    <p:extLst>
      <p:ext uri="{BB962C8B-B14F-4D97-AF65-F5344CB8AC3E}">
        <p14:creationId xmlns:p14="http://schemas.microsoft.com/office/powerpoint/2010/main" val="2737474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a_take away slide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4CB2-D768-4196-BDE2-8589091EFC32}"/>
              </a:ext>
            </a:extLst>
          </p:cNvPr>
          <p:cNvSpPr>
            <a:spLocks noGrp="1"/>
          </p:cNvSpPr>
          <p:nvPr>
            <p:ph type="title" hasCustomPrompt="1"/>
          </p:nvPr>
        </p:nvSpPr>
        <p:spPr/>
        <p:txBody>
          <a:bodyPr/>
          <a:lstStyle>
            <a:lvl1pPr>
              <a:defRPr>
                <a:solidFill>
                  <a:schemeClr val="bg1"/>
                </a:solidFill>
              </a:defRPr>
            </a:lvl1pPr>
          </a:lstStyle>
          <a:p>
            <a:r>
              <a:rPr lang="en-US" dirty="0"/>
              <a:t>Key Takeaways</a:t>
            </a:r>
            <a:endParaRPr lang="en-GB" dirty="0"/>
          </a:p>
        </p:txBody>
      </p:sp>
      <p:sp>
        <p:nvSpPr>
          <p:cNvPr id="3" name="Date Placeholder 2">
            <a:extLst>
              <a:ext uri="{FF2B5EF4-FFF2-40B4-BE49-F238E27FC236}">
                <a16:creationId xmlns:a16="http://schemas.microsoft.com/office/drawing/2014/main" id="{BB29993C-EC06-4469-8773-512CBD890CA7}"/>
              </a:ext>
            </a:extLst>
          </p:cNvPr>
          <p:cNvSpPr>
            <a:spLocks noGrp="1"/>
          </p:cNvSpPr>
          <p:nvPr>
            <p:ph type="dt" sz="half" idx="10"/>
          </p:nvPr>
        </p:nvSpPr>
        <p:spPr/>
        <p:txBody>
          <a:bodyPr/>
          <a:lstStyle/>
          <a:p>
            <a:r>
              <a:rPr lang="en-US"/>
              <a:t>Initials/YYYY-MM-DD</a:t>
            </a:r>
            <a:endParaRPr lang="en-GB" dirty="0"/>
          </a:p>
        </p:txBody>
      </p:sp>
      <p:sp>
        <p:nvSpPr>
          <p:cNvPr id="4" name="Slide Number Placeholder 3">
            <a:extLst>
              <a:ext uri="{FF2B5EF4-FFF2-40B4-BE49-F238E27FC236}">
                <a16:creationId xmlns:a16="http://schemas.microsoft.com/office/drawing/2014/main" id="{6180E895-DB90-4FC4-BEB8-1FA04F15E1C5}"/>
              </a:ext>
            </a:extLst>
          </p:cNvPr>
          <p:cNvSpPr>
            <a:spLocks noGrp="1"/>
          </p:cNvSpPr>
          <p:nvPr>
            <p:ph type="sldNum" sz="quarter" idx="11"/>
          </p:nvPr>
        </p:nvSpPr>
        <p:spPr/>
        <p:txBody>
          <a:bodyPr/>
          <a:lstStyle/>
          <a:p>
            <a:fld id="{6DBB0C6A-B416-463A-A4D5-45910E1EA918}" type="slidenum">
              <a:rPr lang="en-GB" smtClean="0"/>
              <a:pPr/>
              <a:t>‹#›</a:t>
            </a:fld>
            <a:endParaRPr lang="en-GB" dirty="0"/>
          </a:p>
        </p:txBody>
      </p:sp>
      <p:pic>
        <p:nvPicPr>
          <p:cNvPr id="5" name="Picture 4" descr="A close up of a sign&#10;&#10;Description automatically generated">
            <a:extLst>
              <a:ext uri="{FF2B5EF4-FFF2-40B4-BE49-F238E27FC236}">
                <a16:creationId xmlns:a16="http://schemas.microsoft.com/office/drawing/2014/main" id="{10EC9389-C25A-4799-B99F-86E7FC849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6" name="Text Placeholder 2">
            <a:extLst>
              <a:ext uri="{FF2B5EF4-FFF2-40B4-BE49-F238E27FC236}">
                <a16:creationId xmlns:a16="http://schemas.microsoft.com/office/drawing/2014/main" id="{80FEFE6C-C659-48C1-8A35-AAFB505700FD}"/>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7" name="Text Placeholder 2">
            <a:extLst>
              <a:ext uri="{FF2B5EF4-FFF2-40B4-BE49-F238E27FC236}">
                <a16:creationId xmlns:a16="http://schemas.microsoft.com/office/drawing/2014/main" id="{D6CCD7AC-96D2-48D5-BCD1-E7E5AC06B823}"/>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9F1D9F1D-C383-4296-B2CD-F5C281C8A07D}"/>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9" name="Text Placeholder 2">
            <a:extLst>
              <a:ext uri="{FF2B5EF4-FFF2-40B4-BE49-F238E27FC236}">
                <a16:creationId xmlns:a16="http://schemas.microsoft.com/office/drawing/2014/main" id="{75F804BA-1E5E-4556-9C47-9EC12090552A}"/>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0" name="Text Placeholder 2">
            <a:extLst>
              <a:ext uri="{FF2B5EF4-FFF2-40B4-BE49-F238E27FC236}">
                <a16:creationId xmlns:a16="http://schemas.microsoft.com/office/drawing/2014/main" id="{8EB233EA-307B-4FBD-8DF7-A55D609E5F12}"/>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077030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b_take away slide bright blue">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1737046D-9DD3-47CF-82E6-878B08CBF7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7" name="Title Placeholder 1">
            <a:extLst>
              <a:ext uri="{FF2B5EF4-FFF2-40B4-BE49-F238E27FC236}">
                <a16:creationId xmlns:a16="http://schemas.microsoft.com/office/drawing/2014/main" id="{DDF082A9-6B0C-4A74-BBE6-4EC1B3B1AB9F}"/>
              </a:ext>
            </a:extLst>
          </p:cNvPr>
          <p:cNvSpPr>
            <a:spLocks noGrp="1"/>
          </p:cNvSpPr>
          <p:nvPr>
            <p:ph type="title" hasCustomPrompt="1"/>
          </p:nvPr>
        </p:nvSpPr>
        <p:spPr>
          <a:xfrm>
            <a:off x="1581091" y="482400"/>
            <a:ext cx="9925661"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Key takeaways</a:t>
            </a:r>
          </a:p>
        </p:txBody>
      </p:sp>
      <p:sp>
        <p:nvSpPr>
          <p:cNvPr id="17" name="Text Placeholder 2">
            <a:extLst>
              <a:ext uri="{FF2B5EF4-FFF2-40B4-BE49-F238E27FC236}">
                <a16:creationId xmlns:a16="http://schemas.microsoft.com/office/drawing/2014/main" id="{56F35C64-E0FA-47EC-A7F3-427442096923}"/>
              </a:ext>
            </a:extLst>
          </p:cNvPr>
          <p:cNvSpPr>
            <a:spLocks noGrp="1"/>
          </p:cNvSpPr>
          <p:nvPr>
            <p:ph type="body" sz="quarter" idx="19" hasCustomPrompt="1"/>
          </p:nvPr>
        </p:nvSpPr>
        <p:spPr>
          <a:xfrm>
            <a:off x="1580400" y="1267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8" name="Text Placeholder 2">
            <a:extLst>
              <a:ext uri="{FF2B5EF4-FFF2-40B4-BE49-F238E27FC236}">
                <a16:creationId xmlns:a16="http://schemas.microsoft.com/office/drawing/2014/main" id="{25FECF27-23A4-4429-A4B4-221A1C3B0237}"/>
              </a:ext>
            </a:extLst>
          </p:cNvPr>
          <p:cNvSpPr>
            <a:spLocks noGrp="1"/>
          </p:cNvSpPr>
          <p:nvPr>
            <p:ph type="body" sz="quarter" idx="20" hasCustomPrompt="1"/>
          </p:nvPr>
        </p:nvSpPr>
        <p:spPr>
          <a:xfrm>
            <a:off x="1580400" y="2329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19" name="Text Placeholder 2">
            <a:extLst>
              <a:ext uri="{FF2B5EF4-FFF2-40B4-BE49-F238E27FC236}">
                <a16:creationId xmlns:a16="http://schemas.microsoft.com/office/drawing/2014/main" id="{3DFFBEB9-6663-40FE-B63E-6ED3D53A329C}"/>
              </a:ext>
            </a:extLst>
          </p:cNvPr>
          <p:cNvSpPr>
            <a:spLocks noGrp="1"/>
          </p:cNvSpPr>
          <p:nvPr>
            <p:ph type="body" sz="quarter" idx="21" hasCustomPrompt="1"/>
          </p:nvPr>
        </p:nvSpPr>
        <p:spPr>
          <a:xfrm>
            <a:off x="1580400" y="3391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0" name="Text Placeholder 2">
            <a:extLst>
              <a:ext uri="{FF2B5EF4-FFF2-40B4-BE49-F238E27FC236}">
                <a16:creationId xmlns:a16="http://schemas.microsoft.com/office/drawing/2014/main" id="{50F883F5-B823-43DC-9D64-9E38AEBFE92E}"/>
              </a:ext>
            </a:extLst>
          </p:cNvPr>
          <p:cNvSpPr>
            <a:spLocks noGrp="1"/>
          </p:cNvSpPr>
          <p:nvPr>
            <p:ph type="body" sz="quarter" idx="22" hasCustomPrompt="1"/>
          </p:nvPr>
        </p:nvSpPr>
        <p:spPr>
          <a:xfrm>
            <a:off x="1580400" y="4453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1" name="Text Placeholder 2">
            <a:extLst>
              <a:ext uri="{FF2B5EF4-FFF2-40B4-BE49-F238E27FC236}">
                <a16:creationId xmlns:a16="http://schemas.microsoft.com/office/drawing/2014/main" id="{6BCB933A-1CE0-460F-B37B-3F6DACE5E3F8}"/>
              </a:ext>
            </a:extLst>
          </p:cNvPr>
          <p:cNvSpPr>
            <a:spLocks noGrp="1"/>
          </p:cNvSpPr>
          <p:nvPr>
            <p:ph type="body" sz="quarter" idx="23" hasCustomPrompt="1"/>
          </p:nvPr>
        </p:nvSpPr>
        <p:spPr>
          <a:xfrm>
            <a:off x="1580400" y="5515200"/>
            <a:ext cx="992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7820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c_take away slide bright blue with pictur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0509982-74C0-4B85-848F-DBBC54BA60A0}"/>
              </a:ext>
            </a:extLst>
          </p:cNvPr>
          <p:cNvSpPr>
            <a:spLocks noGrp="1"/>
          </p:cNvSpPr>
          <p:nvPr>
            <p:ph type="pic" sz="quarter" idx="18" hasCustomPrompt="1"/>
          </p:nvPr>
        </p:nvSpPr>
        <p:spPr>
          <a:xfrm>
            <a:off x="9136496" y="0"/>
            <a:ext cx="3096000" cy="6858000"/>
          </a:xfrm>
          <a:solidFill>
            <a:schemeClr val="bg1"/>
          </a:solidFill>
          <a:ln>
            <a:noFill/>
          </a:ln>
        </p:spPr>
        <p:txBody>
          <a:bodyPr lIns="360000" bIns="1584000" anchor="ctr" anchorCtr="1"/>
          <a:lstStyle>
            <a:lvl1pPr marL="0" indent="0" algn="l">
              <a:buNone/>
              <a:defRPr>
                <a:solidFill>
                  <a:schemeClr val="accent6"/>
                </a:solidFill>
              </a:defRPr>
            </a:lvl1pPr>
          </a:lstStyle>
          <a:p>
            <a:r>
              <a:rPr lang="en-GB" dirty="0"/>
              <a:t>Click on icon to insert picture</a:t>
            </a:r>
          </a:p>
        </p:txBody>
      </p:sp>
      <p:sp>
        <p:nvSpPr>
          <p:cNvPr id="10" name="Rectangle 100">
            <a:extLst>
              <a:ext uri="{FF2B5EF4-FFF2-40B4-BE49-F238E27FC236}">
                <a16:creationId xmlns:a16="http://schemas.microsoft.com/office/drawing/2014/main" id="{EB9A9340-CB57-4654-ACED-55ECF27AA93D}"/>
              </a:ext>
            </a:extLst>
          </p:cNvPr>
          <p:cNvSpPr/>
          <p:nvPr userDrawn="1"/>
        </p:nvSpPr>
        <p:spPr>
          <a:xfrm rot="5400000">
            <a:off x="5971802" y="3142937"/>
            <a:ext cx="6912000" cy="582613"/>
          </a:xfrm>
          <a:prstGeom prst="rect">
            <a:avLst/>
          </a:prstGeom>
          <a:gradFill>
            <a:gsLst>
              <a:gs pos="96000">
                <a:schemeClr val="accent2">
                  <a:lumMod val="100000"/>
                </a:schemeClr>
              </a:gs>
              <a:gs pos="0">
                <a:schemeClr val="accent2">
                  <a:alpha val="63000"/>
                </a:schemeClr>
              </a:gs>
              <a:gs pos="87000">
                <a:schemeClr val="accent2">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sign&#10;&#10;Description automatically generated">
            <a:extLst>
              <a:ext uri="{FF2B5EF4-FFF2-40B4-BE49-F238E27FC236}">
                <a16:creationId xmlns:a16="http://schemas.microsoft.com/office/drawing/2014/main" id="{28B2B658-BDF9-4557-855A-7950BB794F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
        <p:nvSpPr>
          <p:cNvPr id="16" name="Title Placeholder 1">
            <a:extLst>
              <a:ext uri="{FF2B5EF4-FFF2-40B4-BE49-F238E27FC236}">
                <a16:creationId xmlns:a16="http://schemas.microsoft.com/office/drawing/2014/main" id="{EE78491F-9729-474C-A8F1-6A3ECB06D1F3}"/>
              </a:ext>
            </a:extLst>
          </p:cNvPr>
          <p:cNvSpPr>
            <a:spLocks noGrp="1"/>
          </p:cNvSpPr>
          <p:nvPr>
            <p:ph type="title" hasCustomPrompt="1"/>
          </p:nvPr>
        </p:nvSpPr>
        <p:spPr>
          <a:xfrm>
            <a:off x="1581091" y="482400"/>
            <a:ext cx="7405200" cy="432000"/>
          </a:xfrm>
          <a:prstGeom prst="rect">
            <a:avLst/>
          </a:prstGeom>
        </p:spPr>
        <p:txBody>
          <a:bodyPr vert="horz" lIns="0" tIns="54466" rIns="108932" bIns="54466" rtlCol="0" anchor="t" anchorCtr="0">
            <a:noAutofit/>
          </a:bodyPr>
          <a:lstStyle>
            <a:lvl1pPr>
              <a:defRPr>
                <a:solidFill>
                  <a:schemeClr val="bg1"/>
                </a:solidFill>
              </a:defRPr>
            </a:lvl1pPr>
          </a:lstStyle>
          <a:p>
            <a:r>
              <a:rPr lang="en-GB" noProof="0" dirty="0"/>
              <a:t>Key takeaways</a:t>
            </a:r>
          </a:p>
        </p:txBody>
      </p:sp>
      <p:sp>
        <p:nvSpPr>
          <p:cNvPr id="21" name="Text Placeholder 2">
            <a:extLst>
              <a:ext uri="{FF2B5EF4-FFF2-40B4-BE49-F238E27FC236}">
                <a16:creationId xmlns:a16="http://schemas.microsoft.com/office/drawing/2014/main" id="{F63D33D9-E5FD-43A0-9CA9-7DAF0BEF0A4D}"/>
              </a:ext>
            </a:extLst>
          </p:cNvPr>
          <p:cNvSpPr>
            <a:spLocks noGrp="1"/>
          </p:cNvSpPr>
          <p:nvPr>
            <p:ph type="body" sz="quarter" idx="19" hasCustomPrompt="1"/>
          </p:nvPr>
        </p:nvSpPr>
        <p:spPr>
          <a:xfrm>
            <a:off x="1580400" y="1267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2" name="Text Placeholder 2">
            <a:extLst>
              <a:ext uri="{FF2B5EF4-FFF2-40B4-BE49-F238E27FC236}">
                <a16:creationId xmlns:a16="http://schemas.microsoft.com/office/drawing/2014/main" id="{B58BB833-5C43-426D-BE44-B75E8F08C721}"/>
              </a:ext>
            </a:extLst>
          </p:cNvPr>
          <p:cNvSpPr>
            <a:spLocks noGrp="1"/>
          </p:cNvSpPr>
          <p:nvPr>
            <p:ph type="body" sz="quarter" idx="20" hasCustomPrompt="1"/>
          </p:nvPr>
        </p:nvSpPr>
        <p:spPr>
          <a:xfrm>
            <a:off x="1580400" y="2329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3" name="Text Placeholder 2">
            <a:extLst>
              <a:ext uri="{FF2B5EF4-FFF2-40B4-BE49-F238E27FC236}">
                <a16:creationId xmlns:a16="http://schemas.microsoft.com/office/drawing/2014/main" id="{09AFC0D7-E3AB-4A71-ABEE-67163ACFFD12}"/>
              </a:ext>
            </a:extLst>
          </p:cNvPr>
          <p:cNvSpPr>
            <a:spLocks noGrp="1"/>
          </p:cNvSpPr>
          <p:nvPr>
            <p:ph type="body" sz="quarter" idx="21" hasCustomPrompt="1"/>
          </p:nvPr>
        </p:nvSpPr>
        <p:spPr>
          <a:xfrm>
            <a:off x="1580400" y="3391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4" name="Text Placeholder 2">
            <a:extLst>
              <a:ext uri="{FF2B5EF4-FFF2-40B4-BE49-F238E27FC236}">
                <a16:creationId xmlns:a16="http://schemas.microsoft.com/office/drawing/2014/main" id="{819B04BF-35B4-4C6B-BC14-802EFF2CB9E6}"/>
              </a:ext>
            </a:extLst>
          </p:cNvPr>
          <p:cNvSpPr>
            <a:spLocks noGrp="1"/>
          </p:cNvSpPr>
          <p:nvPr>
            <p:ph type="body" sz="quarter" idx="22" hasCustomPrompt="1"/>
          </p:nvPr>
        </p:nvSpPr>
        <p:spPr>
          <a:xfrm>
            <a:off x="1580400" y="4453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
        <p:nvSpPr>
          <p:cNvPr id="25" name="Text Placeholder 2">
            <a:extLst>
              <a:ext uri="{FF2B5EF4-FFF2-40B4-BE49-F238E27FC236}">
                <a16:creationId xmlns:a16="http://schemas.microsoft.com/office/drawing/2014/main" id="{6689726A-BD97-4661-8362-D2844104F474}"/>
              </a:ext>
            </a:extLst>
          </p:cNvPr>
          <p:cNvSpPr>
            <a:spLocks noGrp="1"/>
          </p:cNvSpPr>
          <p:nvPr>
            <p:ph type="body" sz="quarter" idx="23" hasCustomPrompt="1"/>
          </p:nvPr>
        </p:nvSpPr>
        <p:spPr>
          <a:xfrm>
            <a:off x="1580400" y="5515200"/>
            <a:ext cx="7405200" cy="720000"/>
          </a:xfrm>
        </p:spPr>
        <p:txBody>
          <a:bodyPr lIns="108000"/>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takeaway text 28 </a:t>
            </a:r>
            <a:r>
              <a:rPr lang="en-US" dirty="0" err="1"/>
              <a:t>pt</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05334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a_end slide with boiler plate">
    <p:spTree>
      <p:nvGrpSpPr>
        <p:cNvPr id="1" name=""/>
        <p:cNvGrpSpPr/>
        <p:nvPr/>
      </p:nvGrpSpPr>
      <p:grpSpPr>
        <a:xfrm>
          <a:off x="0" y="0"/>
          <a:ext cx="0" cy="0"/>
          <a:chOff x="0" y="0"/>
          <a:chExt cx="0" cy="0"/>
        </a:xfrm>
      </p:grpSpPr>
      <p:pic>
        <p:nvPicPr>
          <p:cNvPr id="3" name="Picture 2" descr="A picture containing drawing, plate&#10;&#10;Description automatically generated">
            <a:extLst>
              <a:ext uri="{FF2B5EF4-FFF2-40B4-BE49-F238E27FC236}">
                <a16:creationId xmlns:a16="http://schemas.microsoft.com/office/drawing/2014/main" id="{71AFFD28-CBC9-4193-8D61-EC59B9D18C53}"/>
              </a:ext>
            </a:extLst>
          </p:cNvPr>
          <p:cNvPicPr>
            <a:picLocks noChangeAspect="1"/>
          </p:cNvPicPr>
          <p:nvPr userDrawn="1"/>
        </p:nvPicPr>
        <p:blipFill>
          <a:blip r:embed="rId2"/>
          <a:stretch>
            <a:fillRect/>
          </a:stretch>
        </p:blipFill>
        <p:spPr>
          <a:xfrm>
            <a:off x="4088824" y="2024497"/>
            <a:ext cx="4090908" cy="1080000"/>
          </a:xfrm>
          <a:prstGeom prst="rect">
            <a:avLst/>
          </a:prstGeom>
        </p:spPr>
      </p:pic>
      <p:sp>
        <p:nvSpPr>
          <p:cNvPr id="4" name="TextBox 3">
            <a:extLst>
              <a:ext uri="{FF2B5EF4-FFF2-40B4-BE49-F238E27FC236}">
                <a16:creationId xmlns:a16="http://schemas.microsoft.com/office/drawing/2014/main" id="{CACFA06E-EDA6-4157-91AD-43486920D80A}"/>
              </a:ext>
            </a:extLst>
          </p:cNvPr>
          <p:cNvSpPr txBox="1"/>
          <p:nvPr userDrawn="1"/>
        </p:nvSpPr>
        <p:spPr>
          <a:xfrm>
            <a:off x="2296664" y="3884064"/>
            <a:ext cx="7596000" cy="2070000"/>
          </a:xfrm>
          <a:prstGeom prst="rect">
            <a:avLst/>
          </a:prstGeom>
        </p:spPr>
        <p:txBody>
          <a:bodyPr vert="horz" lIns="0" tIns="54000" rIns="108000" bIns="54000" rtlCol="0" anchor="t">
            <a:noAutofit/>
          </a:bodyPr>
          <a:lstStyle>
            <a:lvl1pPr marR="0" lvl="0" indent="0" algn="ctr" defTabSz="1088236" fontAlgn="base">
              <a:lnSpc>
                <a:spcPct val="150000"/>
              </a:lnSpc>
              <a:spcBef>
                <a:spcPts val="599"/>
              </a:spcBef>
              <a:spcAft>
                <a:spcPts val="0"/>
              </a:spcAft>
              <a:buClr>
                <a:srgbClr val="023F88"/>
              </a:buClr>
              <a:buSzPct val="60000"/>
              <a:buFont typeface="Arial" pitchFamily="34" charset="0"/>
              <a:buNone/>
              <a:tabLst/>
              <a:defRPr kumimoji="0" sz="1400" b="0" i="0" u="none" strike="noStrike" cap="none" spc="0" normalizeH="0" baseline="0">
                <a:ln>
                  <a:noFill/>
                </a:ln>
                <a:solidFill>
                  <a:srgbClr val="FFFFFF"/>
                </a:solidFill>
                <a:effectLst/>
                <a:uLnTx/>
                <a:uFillTx/>
                <a:ea typeface="Times New Roman" panose="02020603050405020304" pitchFamily="18" charset="0"/>
                <a:cs typeface="Times New Roman" panose="02020603050405020304" pitchFamily="18" charset="0"/>
              </a:defRPr>
            </a:lvl1pPr>
            <a:lvl2pPr marL="539460" indent="-180794" defTabSz="1088236">
              <a:lnSpc>
                <a:spcPts val="2398"/>
              </a:lnSpc>
              <a:spcBef>
                <a:spcPts val="599"/>
              </a:spcBef>
              <a:buClr>
                <a:schemeClr val="tx2"/>
              </a:buClr>
              <a:buSzPct val="80000"/>
              <a:buFont typeface="Arial" pitchFamily="34" charset="0"/>
              <a:buChar char="−"/>
              <a:defRPr sz="1998"/>
            </a:lvl2pPr>
            <a:lvl3pPr marL="719280" indent="-179820" defTabSz="1088236">
              <a:lnSpc>
                <a:spcPts val="2398"/>
              </a:lnSpc>
              <a:spcBef>
                <a:spcPts val="599"/>
              </a:spcBef>
              <a:buClr>
                <a:schemeClr val="tx2"/>
              </a:buClr>
              <a:buSzPct val="80000"/>
              <a:buFont typeface="Arial" pitchFamily="34" charset="0"/>
              <a:buChar char="−"/>
              <a:defRPr sz="1998"/>
            </a:lvl3pPr>
            <a:lvl4pPr marL="899100" indent="-180794" defTabSz="1088236">
              <a:lnSpc>
                <a:spcPts val="2398"/>
              </a:lnSpc>
              <a:spcBef>
                <a:spcPts val="599"/>
              </a:spcBef>
              <a:buClr>
                <a:schemeClr val="tx2"/>
              </a:buClr>
              <a:buSzPct val="80000"/>
              <a:buFont typeface="Arial" pitchFamily="34" charset="0"/>
              <a:buChar char="−"/>
              <a:defRPr sz="1998"/>
            </a:lvl4pPr>
            <a:lvl5pPr marL="1078920" indent="-180794" defTabSz="1088236">
              <a:lnSpc>
                <a:spcPts val="2398"/>
              </a:lnSpc>
              <a:spcBef>
                <a:spcPts val="599"/>
              </a:spcBef>
              <a:buClr>
                <a:schemeClr val="tx2"/>
              </a:buClr>
              <a:buSzPct val="80000"/>
              <a:buFont typeface="Arial" pitchFamily="34" charset="0"/>
              <a:buChar char="−"/>
              <a:defRPr sz="1998"/>
            </a:lvl5pPr>
            <a:lvl6pPr marL="1178922" indent="0" defTabSz="1088236">
              <a:lnSpc>
                <a:spcPts val="2856"/>
              </a:lnSpc>
              <a:spcBef>
                <a:spcPts val="0"/>
              </a:spcBef>
              <a:buFontTx/>
              <a:buNone/>
              <a:defRPr sz="2398"/>
            </a:lvl6pPr>
            <a:lvl7pPr marL="1178922" indent="0" defTabSz="1088236">
              <a:spcBef>
                <a:spcPct val="20000"/>
              </a:spcBef>
              <a:buFontTx/>
              <a:buNone/>
              <a:defRPr sz="2398"/>
            </a:lvl7pPr>
            <a:lvl8pPr marL="4080883" indent="-272059" defTabSz="1088236">
              <a:spcBef>
                <a:spcPct val="20000"/>
              </a:spcBef>
              <a:buFont typeface="Arial" pitchFamily="34" charset="0"/>
              <a:buNone/>
              <a:defRPr sz="2398"/>
            </a:lvl8pPr>
            <a:lvl9pPr marL="4625000" indent="-272059" defTabSz="1088236">
              <a:spcBef>
                <a:spcPct val="20000"/>
              </a:spcBef>
              <a:buFont typeface="Arial" pitchFamily="34" charset="0"/>
              <a:buNone/>
              <a:defRPr sz="2398"/>
            </a:lvl9pPr>
          </a:lstStyle>
          <a:p>
            <a:pPr lvl="0"/>
            <a:r>
              <a:rPr lang="en-GB" noProof="0" dirty="0"/>
              <a:t>Tetra Pak is a world leading food processing and packaging solutions company. Working closely with our customers and suppliers, we provide safe, innovative and environmentally sound products that each day meet the needs of hundreds of millions of people in more than 160 countries. With more than 25,000 employees around the world, we believe in responsible industry leadership and a sustainable approach to business.</a:t>
            </a:r>
          </a:p>
          <a:p>
            <a:pPr lvl="0"/>
            <a:r>
              <a:rPr lang="sv-SE" noProof="0" dirty="0">
                <a:solidFill>
                  <a:schemeClr val="bg1"/>
                </a:solidFill>
                <a:hlinkClick r:id="rId3">
                  <a:extLst>
                    <a:ext uri="{A12FA001-AC4F-418D-AE19-62706E023703}">
                      <ahyp:hlinkClr xmlns:ahyp="http://schemas.microsoft.com/office/drawing/2018/hyperlinkcolor" val="tx"/>
                    </a:ext>
                  </a:extLst>
                </a:hlinkClick>
              </a:rPr>
              <a:t>www.tetrapak.com</a:t>
            </a:r>
            <a:endParaRPr lang="sv-SE" noProof="0" dirty="0">
              <a:solidFill>
                <a:schemeClr val="bg1"/>
              </a:solidFill>
            </a:endParaRPr>
          </a:p>
          <a:p>
            <a:pPr lvl="0"/>
            <a:endParaRPr lang="en-GB" dirty="0"/>
          </a:p>
        </p:txBody>
      </p:sp>
    </p:spTree>
    <p:extLst>
      <p:ext uri="{BB962C8B-B14F-4D97-AF65-F5344CB8AC3E}">
        <p14:creationId xmlns:p14="http://schemas.microsoft.com/office/powerpoint/2010/main" val="358062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9b_end slide with 2-liner logo">
    <p:spTree>
      <p:nvGrpSpPr>
        <p:cNvPr id="1" name=""/>
        <p:cNvGrpSpPr/>
        <p:nvPr/>
      </p:nvGrpSpPr>
      <p:grpSpPr>
        <a:xfrm>
          <a:off x="0" y="0"/>
          <a:ext cx="0" cy="0"/>
          <a:chOff x="0" y="0"/>
          <a:chExt cx="0" cy="0"/>
        </a:xfrm>
      </p:grpSpPr>
      <p:pic>
        <p:nvPicPr>
          <p:cNvPr id="6" name="Picture 5" descr="A picture containing drawing, plate&#10;&#10;Description automatically generated">
            <a:extLst>
              <a:ext uri="{FF2B5EF4-FFF2-40B4-BE49-F238E27FC236}">
                <a16:creationId xmlns:a16="http://schemas.microsoft.com/office/drawing/2014/main" id="{DB706CD3-6298-4012-961A-F8D14AFA42A2}"/>
              </a:ext>
            </a:extLst>
          </p:cNvPr>
          <p:cNvPicPr>
            <a:picLocks noChangeAspect="1"/>
          </p:cNvPicPr>
          <p:nvPr userDrawn="1"/>
        </p:nvPicPr>
        <p:blipFill>
          <a:blip r:embed="rId2"/>
          <a:stretch>
            <a:fillRect/>
          </a:stretch>
        </p:blipFill>
        <p:spPr>
          <a:xfrm>
            <a:off x="4088824" y="2916710"/>
            <a:ext cx="4090908" cy="1080000"/>
          </a:xfrm>
          <a:prstGeom prst="rect">
            <a:avLst/>
          </a:prstGeom>
        </p:spPr>
      </p:pic>
    </p:spTree>
    <p:extLst>
      <p:ext uri="{BB962C8B-B14F-4D97-AF65-F5344CB8AC3E}">
        <p14:creationId xmlns:p14="http://schemas.microsoft.com/office/powerpoint/2010/main" val="806472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09F907-060F-4940-B432-58E4242E23C2}"/>
              </a:ext>
            </a:extLst>
          </p:cNvPr>
          <p:cNvSpPr/>
          <p:nvPr userDrawn="1"/>
        </p:nvSpPr>
        <p:spPr>
          <a:xfrm>
            <a:off x="187037" y="477981"/>
            <a:ext cx="1039090" cy="935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7566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7_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DB663-94E6-48C7-9550-8F129B8FD7B2}"/>
              </a:ext>
            </a:extLst>
          </p:cNvPr>
          <p:cNvSpPr/>
          <p:nvPr userDrawn="1"/>
        </p:nvSpPr>
        <p:spPr>
          <a:xfrm>
            <a:off x="0" y="4560888"/>
            <a:ext cx="12192000" cy="2297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1580400" y="5507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sp>
        <p:nvSpPr>
          <p:cNvPr id="6" name="Picture Placeholder 5">
            <a:extLst>
              <a:ext uri="{FF2B5EF4-FFF2-40B4-BE49-F238E27FC236}">
                <a16:creationId xmlns:a16="http://schemas.microsoft.com/office/drawing/2014/main" id="{BBAFE3D2-C1AF-47DC-A73C-A9255F1068DE}"/>
              </a:ext>
            </a:extLst>
          </p:cNvPr>
          <p:cNvSpPr>
            <a:spLocks noGrp="1"/>
          </p:cNvSpPr>
          <p:nvPr>
            <p:ph type="pic" sz="quarter" idx="11" hasCustomPrompt="1"/>
          </p:nvPr>
        </p:nvSpPr>
        <p:spPr>
          <a:xfrm>
            <a:off x="0" y="0"/>
            <a:ext cx="12192000" cy="4560888"/>
          </a:xfrm>
          <a:noFill/>
        </p:spPr>
        <p:txBody>
          <a:bodyPr bIns="828000" anchor="ctr" anchorCtr="1"/>
          <a:lstStyle>
            <a:lvl1pPr marL="0" indent="0" algn="ctr">
              <a:buNone/>
              <a:defRPr>
                <a:solidFill>
                  <a:schemeClr val="accent6"/>
                </a:solidFill>
              </a:defRPr>
            </a:lvl1pPr>
          </a:lstStyle>
          <a:p>
            <a:r>
              <a:rPr lang="en-GB" dirty="0"/>
              <a:t>Click on icon to insert picture</a:t>
            </a:r>
          </a:p>
        </p:txBody>
      </p:sp>
      <p:pic>
        <p:nvPicPr>
          <p:cNvPr id="9" name="Picture 8" descr="A close up of a sign&#10;&#10;Description automatically generated">
            <a:extLst>
              <a:ext uri="{FF2B5EF4-FFF2-40B4-BE49-F238E27FC236}">
                <a16:creationId xmlns:a16="http://schemas.microsoft.com/office/drawing/2014/main" id="{8C56EC7E-36CF-4B04-9708-0F296E6815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61447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8_Divider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tx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sp>
        <p:nvSpPr>
          <p:cNvPr id="5" name="Picture Placeholder 3">
            <a:extLst>
              <a:ext uri="{FF2B5EF4-FFF2-40B4-BE49-F238E27FC236}">
                <a16:creationId xmlns:a16="http://schemas.microsoft.com/office/drawing/2014/main" id="{43B049C7-3B44-4935-871B-CD6DE6FEFEAF}"/>
              </a:ext>
            </a:extLst>
          </p:cNvPr>
          <p:cNvSpPr>
            <a:spLocks noGrp="1"/>
          </p:cNvSpPr>
          <p:nvPr>
            <p:ph type="pic" sz="quarter" idx="18" hasCustomPrompt="1"/>
          </p:nvPr>
        </p:nvSpPr>
        <p:spPr>
          <a:xfrm>
            <a:off x="9096000" y="0"/>
            <a:ext cx="3096000" cy="6858000"/>
          </a:xfrm>
          <a:noFill/>
          <a:ln>
            <a:noFill/>
          </a:ln>
        </p:spPr>
        <p:txBody>
          <a:bodyPr lIns="108000" tIns="2484000" anchor="t" anchorCtr="1"/>
          <a:lstStyle>
            <a:lvl1pPr marL="0" indent="0" algn="l">
              <a:buNone/>
              <a:defRPr>
                <a:solidFill>
                  <a:schemeClr val="accent6"/>
                </a:solidFill>
              </a:defRPr>
            </a:lvl1pPr>
          </a:lstStyle>
          <a:p>
            <a:r>
              <a:rPr lang="en-GB" dirty="0"/>
              <a:t>Click on icon to insert picture</a:t>
            </a:r>
          </a:p>
        </p:txBody>
      </p:sp>
      <p:pic>
        <p:nvPicPr>
          <p:cNvPr id="6" name="Picture 5">
            <a:extLst>
              <a:ext uri="{FF2B5EF4-FFF2-40B4-BE49-F238E27FC236}">
                <a16:creationId xmlns:a16="http://schemas.microsoft.com/office/drawing/2014/main" id="{9A6696AE-4C59-40E9-A10C-567D42255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6614" y="546317"/>
            <a:ext cx="792000" cy="792000"/>
          </a:xfrm>
          <a:prstGeom prst="rect">
            <a:avLst/>
          </a:prstGeom>
        </p:spPr>
      </p:pic>
    </p:spTree>
    <p:extLst>
      <p:ext uri="{BB962C8B-B14F-4D97-AF65-F5344CB8AC3E}">
        <p14:creationId xmlns:p14="http://schemas.microsoft.com/office/powerpoint/2010/main" val="246330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9_Divider 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80400" y="2826000"/>
            <a:ext cx="6835200" cy="1206000"/>
          </a:xfrm>
        </p:spPr>
        <p:txBody>
          <a:bodyPr>
            <a:noAutofit/>
          </a:bodyPr>
          <a:lstStyle>
            <a:lvl1pPr marL="0" indent="0" algn="l">
              <a:buNone/>
              <a:defRPr sz="2800" b="1" baseline="0">
                <a:solidFill>
                  <a:schemeClr val="bg1"/>
                </a:solidFill>
              </a:defRPr>
            </a:lvl1pPr>
            <a:lvl2pPr marL="544104" indent="0" algn="ctr">
              <a:buNone/>
              <a:defRPr>
                <a:solidFill>
                  <a:schemeClr val="tx1">
                    <a:tint val="75000"/>
                  </a:schemeClr>
                </a:solidFill>
              </a:defRPr>
            </a:lvl2pPr>
            <a:lvl3pPr marL="1088209" indent="0" algn="ctr">
              <a:buNone/>
              <a:defRPr>
                <a:solidFill>
                  <a:schemeClr val="tx1">
                    <a:tint val="75000"/>
                  </a:schemeClr>
                </a:solidFill>
              </a:defRPr>
            </a:lvl3pPr>
            <a:lvl4pPr marL="1632313" indent="0" algn="ctr">
              <a:buNone/>
              <a:defRPr>
                <a:solidFill>
                  <a:schemeClr val="tx1">
                    <a:tint val="75000"/>
                  </a:schemeClr>
                </a:solidFill>
              </a:defRPr>
            </a:lvl4pPr>
            <a:lvl5pPr marL="2176416" indent="0" algn="ctr">
              <a:buNone/>
              <a:defRPr>
                <a:solidFill>
                  <a:schemeClr val="tx1">
                    <a:tint val="75000"/>
                  </a:schemeClr>
                </a:solidFill>
              </a:defRPr>
            </a:lvl5pPr>
            <a:lvl6pPr marL="2720521" indent="0" algn="ctr">
              <a:buNone/>
              <a:defRPr>
                <a:solidFill>
                  <a:schemeClr val="tx1">
                    <a:tint val="75000"/>
                  </a:schemeClr>
                </a:solidFill>
              </a:defRPr>
            </a:lvl6pPr>
            <a:lvl7pPr marL="3264625" indent="0" algn="ctr">
              <a:buNone/>
              <a:defRPr>
                <a:solidFill>
                  <a:schemeClr val="tx1">
                    <a:tint val="75000"/>
                  </a:schemeClr>
                </a:solidFill>
              </a:defRPr>
            </a:lvl7pPr>
            <a:lvl8pPr marL="3808729" indent="0" algn="ctr">
              <a:buNone/>
              <a:defRPr>
                <a:solidFill>
                  <a:schemeClr val="tx1">
                    <a:tint val="75000"/>
                  </a:schemeClr>
                </a:solidFill>
              </a:defRPr>
            </a:lvl8pPr>
            <a:lvl9pPr marL="4352834" indent="0" algn="ctr">
              <a:buNone/>
              <a:defRPr>
                <a:solidFill>
                  <a:schemeClr val="tx1">
                    <a:tint val="75000"/>
                  </a:schemeClr>
                </a:solidFill>
              </a:defRPr>
            </a:lvl9pPr>
          </a:lstStyle>
          <a:p>
            <a:r>
              <a:rPr lang="en-US" dirty="0"/>
              <a:t>Click to edit BREAKER subtitle 28 </a:t>
            </a:r>
            <a:r>
              <a:rPr lang="en-US" dirty="0" err="1"/>
              <a:t>pt</a:t>
            </a:r>
            <a:endParaRPr lang="en-GB" dirty="0"/>
          </a:p>
        </p:txBody>
      </p:sp>
      <p:pic>
        <p:nvPicPr>
          <p:cNvPr id="5" name="Picture 4" descr="A close up of a sign&#10;&#10;Description automatically generated">
            <a:extLst>
              <a:ext uri="{FF2B5EF4-FFF2-40B4-BE49-F238E27FC236}">
                <a16:creationId xmlns:a16="http://schemas.microsoft.com/office/drawing/2014/main" id="{85B78A55-7DCE-4443-9CA0-442B6B7EFA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2070" y="5507000"/>
            <a:ext cx="791135" cy="791135"/>
          </a:xfrm>
          <a:prstGeom prst="rect">
            <a:avLst/>
          </a:prstGeom>
        </p:spPr>
      </p:pic>
    </p:spTree>
    <p:extLst>
      <p:ext uri="{BB962C8B-B14F-4D97-AF65-F5344CB8AC3E}">
        <p14:creationId xmlns:p14="http://schemas.microsoft.com/office/powerpoint/2010/main" val="304326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0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bg1"/>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solidFill>
                  <a:schemeClr val="bg1"/>
                </a:solidFill>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719138" indent="-503238">
              <a:spcAft>
                <a:spcPts val="1200"/>
              </a:spcAft>
              <a:buClr>
                <a:schemeClr val="bg1"/>
              </a:buClr>
              <a:buSzPct val="100000"/>
              <a:buFont typeface="+mj-lt"/>
              <a:buAutoNum type="arabicPeriod"/>
              <a:defRPr>
                <a:solidFill>
                  <a:schemeClr val="bg1"/>
                </a:solidFill>
              </a:defRPr>
            </a:lvl1pPr>
            <a:lvl2pPr marL="900000" indent="-540000">
              <a:spcAft>
                <a:spcPts val="600"/>
              </a:spcAft>
              <a:buClr>
                <a:schemeClr val="bg1"/>
              </a:buClr>
              <a:buSzPct val="100000"/>
              <a:buFont typeface="+mj-lt"/>
              <a:buAutoNum type="alphaLcParenR"/>
              <a:defRPr>
                <a:solidFill>
                  <a:schemeClr val="bg1"/>
                </a:solidFill>
              </a:defRPr>
            </a:lvl2pPr>
            <a:lvl3pPr marL="1080000" indent="-360000">
              <a:buClr>
                <a:schemeClr val="bg1"/>
              </a:buClr>
              <a:buSzPct val="100000"/>
              <a:buFont typeface="+mj-lt"/>
              <a:buAutoNum type="romanLcPeriod"/>
              <a:defRPr>
                <a:solidFill>
                  <a:schemeClr val="bg1"/>
                </a:solidFill>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pic>
        <p:nvPicPr>
          <p:cNvPr id="7" name="Picture 6" descr="A close up of a sign&#10;&#10;Description automatically generated">
            <a:extLst>
              <a:ext uri="{FF2B5EF4-FFF2-40B4-BE49-F238E27FC236}">
                <a16:creationId xmlns:a16="http://schemas.microsoft.com/office/drawing/2014/main" id="{DC64FD31-E7E8-4F6A-AF23-7410FC6BCF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370" y="546721"/>
            <a:ext cx="792000" cy="792000"/>
          </a:xfrm>
          <a:prstGeom prst="rect">
            <a:avLst/>
          </a:prstGeom>
        </p:spPr>
      </p:pic>
    </p:spTree>
    <p:extLst>
      <p:ext uri="{BB962C8B-B14F-4D97-AF65-F5344CB8AC3E}">
        <p14:creationId xmlns:p14="http://schemas.microsoft.com/office/powerpoint/2010/main" val="251507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_Standard - head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
        <p:nvSpPr>
          <p:cNvPr id="4" name="Date Placeholder 3">
            <a:extLst>
              <a:ext uri="{FF2B5EF4-FFF2-40B4-BE49-F238E27FC236}">
                <a16:creationId xmlns:a16="http://schemas.microsoft.com/office/drawing/2014/main" id="{F0A4B157-37B0-4CEC-88C9-C35F48D82BBA}"/>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A498A25D-38C1-4933-A592-606C6FCD05D5}"/>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EEE89C54-40F2-46E3-9368-A41AB0AE564E}"/>
              </a:ext>
            </a:extLst>
          </p:cNvPr>
          <p:cNvSpPr>
            <a:spLocks noGrp="1"/>
          </p:cNvSpPr>
          <p:nvPr>
            <p:ph idx="1" hasCustomPrompt="1"/>
          </p:nvPr>
        </p:nvSpPr>
        <p:spPr>
          <a:xfrm>
            <a:off x="1581245" y="1872000"/>
            <a:ext cx="9927254" cy="4534950"/>
          </a:xfrm>
          <a:prstGeom prst="rect">
            <a:avLst/>
          </a:prstGeom>
        </p:spPr>
        <p:txBody>
          <a:bodyPr vert="horz" lIns="0" tIns="54000" rIns="108000" bIns="54000" rtlCol="0">
            <a:noAutofit/>
          </a:body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3433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1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9928800" cy="4536000"/>
          </a:xfrm>
        </p:spPr>
        <p:txBody>
          <a:bodyPr/>
          <a:lstStyle>
            <a:lvl1pPr marL="719138" indent="-503238">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spTree>
    <p:extLst>
      <p:ext uri="{BB962C8B-B14F-4D97-AF65-F5344CB8AC3E}">
        <p14:creationId xmlns:p14="http://schemas.microsoft.com/office/powerpoint/2010/main" val="425715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2_agenda">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Agenda</a:t>
            </a:r>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3" name="TableAgenda">
            <a:extLst>
              <a:ext uri="{FF2B5EF4-FFF2-40B4-BE49-F238E27FC236}">
                <a16:creationId xmlns:a16="http://schemas.microsoft.com/office/drawing/2014/main" id="{2BF1EEA4-DC93-470D-B71C-D6786C261764}"/>
              </a:ext>
            </a:extLst>
          </p:cNvPr>
          <p:cNvSpPr>
            <a:spLocks noGrp="1"/>
          </p:cNvSpPr>
          <p:nvPr>
            <p:ph type="body" sz="quarter" idx="14" hasCustomPrompt="1"/>
          </p:nvPr>
        </p:nvSpPr>
        <p:spPr>
          <a:xfrm>
            <a:off x="1580400" y="1872000"/>
            <a:ext cx="7405200" cy="4536000"/>
          </a:xfrm>
        </p:spPr>
        <p:txBody>
          <a:bodyPr/>
          <a:lstStyle>
            <a:lvl1pPr marL="719138" indent="-503238">
              <a:spcAft>
                <a:spcPts val="1200"/>
              </a:spcAft>
              <a:buSzPct val="100000"/>
              <a:buFont typeface="+mj-lt"/>
              <a:buAutoNum type="arabicPeriod"/>
              <a:defRPr/>
            </a:lvl1pPr>
            <a:lvl2pPr marL="900000" indent="-540000">
              <a:spcAft>
                <a:spcPts val="600"/>
              </a:spcAft>
              <a:buSzPct val="100000"/>
              <a:buFont typeface="+mj-lt"/>
              <a:buAutoNum type="alphaLcParenR"/>
              <a:defRPr/>
            </a:lvl2pPr>
            <a:lvl3pPr marL="1080000" indent="-360000">
              <a:buSzPct val="100000"/>
              <a:buFont typeface="+mj-lt"/>
              <a:buAutoNum type="romanLcPeriod"/>
              <a:defRPr/>
            </a:lvl3pPr>
            <a:lvl4pPr>
              <a:buSzPct val="100000"/>
              <a:buFont typeface="+mj-lt"/>
              <a:buAutoNum type="arabicPeriod"/>
              <a:defRPr/>
            </a:lvl4pPr>
            <a:lvl5pPr>
              <a:buSzPct val="100000"/>
              <a:buFont typeface="+mj-lt"/>
              <a:buAutoNum type="arabicPeriod"/>
              <a:defRPr/>
            </a:lvl5pPr>
          </a:lstStyle>
          <a:p>
            <a:pPr lvl="0"/>
            <a:r>
              <a:rPr lang="en-US" dirty="0"/>
              <a:t>Click to add points</a:t>
            </a:r>
          </a:p>
          <a:p>
            <a:pPr lvl="1"/>
            <a:r>
              <a:rPr lang="en-US" dirty="0"/>
              <a:t>Second level</a:t>
            </a:r>
          </a:p>
          <a:p>
            <a:pPr lvl="2"/>
            <a:r>
              <a:rPr lang="en-US" dirty="0"/>
              <a:t>Third level</a:t>
            </a:r>
          </a:p>
        </p:txBody>
      </p:sp>
      <p:sp>
        <p:nvSpPr>
          <p:cNvPr id="7" name="Picture Placeholder 3">
            <a:extLst>
              <a:ext uri="{FF2B5EF4-FFF2-40B4-BE49-F238E27FC236}">
                <a16:creationId xmlns:a16="http://schemas.microsoft.com/office/drawing/2014/main" id="{FDFF41AD-43D5-485F-8372-990A352F119F}"/>
              </a:ext>
            </a:extLst>
          </p:cNvPr>
          <p:cNvSpPr>
            <a:spLocks noGrp="1"/>
          </p:cNvSpPr>
          <p:nvPr>
            <p:ph type="pic" sz="quarter" idx="18" hasCustomPrompt="1"/>
          </p:nvPr>
        </p:nvSpPr>
        <p:spPr>
          <a:xfrm>
            <a:off x="9096000" y="0"/>
            <a:ext cx="3096000" cy="6858000"/>
          </a:xfrm>
          <a:noFill/>
          <a:ln>
            <a:noFill/>
          </a:ln>
        </p:spPr>
        <p:txBody>
          <a:bodyPr lIns="108000" tIns="2484000" anchor="t" anchorCtr="1"/>
          <a:lstStyle>
            <a:lvl1pPr marL="0" indent="0" algn="l">
              <a:buNone/>
              <a:defRPr>
                <a:solidFill>
                  <a:schemeClr val="accent6"/>
                </a:solidFill>
              </a:defRPr>
            </a:lvl1pPr>
          </a:lstStyle>
          <a:p>
            <a:r>
              <a:rPr lang="en-GB" dirty="0"/>
              <a:t>Click on icon to insert picture</a:t>
            </a:r>
          </a:p>
        </p:txBody>
      </p:sp>
    </p:spTree>
    <p:extLst>
      <p:ext uri="{BB962C8B-B14F-4D97-AF65-F5344CB8AC3E}">
        <p14:creationId xmlns:p14="http://schemas.microsoft.com/office/powerpoint/2010/main" val="116194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v-SE"/>
          </a:p>
        </p:txBody>
      </p:sp>
      <p:sp>
        <p:nvSpPr>
          <p:cNvPr id="4" name="Platshållare för text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DBFB041-7AB0-C64D-A290-3E9C474A6C68}" type="datetimeFigureOut">
              <a:rPr lang="sv-SE" smtClean="0"/>
              <a:t>2024-06-24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D2A534E-D129-914A-B206-5117D11DD319}" type="slidenum">
              <a:rPr lang="sv-SE" smtClean="0"/>
              <a:t>‹#›</a:t>
            </a:fld>
            <a:endParaRPr lang="sv-SE"/>
          </a:p>
        </p:txBody>
      </p:sp>
    </p:spTree>
    <p:extLst>
      <p:ext uri="{BB962C8B-B14F-4D97-AF65-F5344CB8AC3E}">
        <p14:creationId xmlns:p14="http://schemas.microsoft.com/office/powerpoint/2010/main" val="3030197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FDBFB041-7AB0-C64D-A290-3E9C474A6C68}" type="datetimeFigureOut">
              <a:rPr lang="sv-SE" smtClean="0"/>
              <a:t>2024-06-24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D2A534E-D129-914A-B206-5117D11DD319}" type="slidenum">
              <a:rPr lang="sv-SE" smtClean="0"/>
              <a:t>‹#›</a:t>
            </a:fld>
            <a:endParaRPr lang="sv-SE"/>
          </a:p>
        </p:txBody>
      </p:sp>
    </p:spTree>
    <p:extLst>
      <p:ext uri="{BB962C8B-B14F-4D97-AF65-F5344CB8AC3E}">
        <p14:creationId xmlns:p14="http://schemas.microsoft.com/office/powerpoint/2010/main" val="242951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_Standard - 2 rows headlines and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
        <p:nvSpPr>
          <p:cNvPr id="4" name="Date Placeholder 3">
            <a:extLst>
              <a:ext uri="{FF2B5EF4-FFF2-40B4-BE49-F238E27FC236}">
                <a16:creationId xmlns:a16="http://schemas.microsoft.com/office/drawing/2014/main" id="{219F3696-02EB-45E1-9888-F868FAD8777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5" name="Slide Number Placeholder 4">
            <a:extLst>
              <a:ext uri="{FF2B5EF4-FFF2-40B4-BE49-F238E27FC236}">
                <a16:creationId xmlns:a16="http://schemas.microsoft.com/office/drawing/2014/main" id="{D3B1AE3F-1B70-457A-9C67-C29C650376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6" name="Text Placeholder 2">
            <a:extLst>
              <a:ext uri="{FF2B5EF4-FFF2-40B4-BE49-F238E27FC236}">
                <a16:creationId xmlns:a16="http://schemas.microsoft.com/office/drawing/2014/main" id="{97284558-1DFD-4AC6-BB36-AC6D866D2866}"/>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77411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_Standard - 1 row headline,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0A22672A-C840-4E24-BA63-AEEF8E06CDED}"/>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FBFF2260-DBA1-42DA-B566-8E5B9059373F}"/>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E4B85CE8-6730-414B-B31F-7BC525AB6A46}"/>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88665116"/>
      </p:ext>
    </p:extLst>
  </p:cSld>
  <p:clrMapOvr>
    <a:masterClrMapping/>
  </p:clrMapOvr>
  <p:extLst>
    <p:ext uri="{DCECCB84-F9BA-43D5-87BE-67443E8EF086}">
      <p15:sldGuideLst xmlns:p15="http://schemas.microsoft.com/office/powerpoint/2012/main">
        <p15:guide id="1" orient="horz" pos="519" userDrawn="1">
          <p15:clr>
            <a:srgbClr val="FBAE40"/>
          </p15:clr>
        </p15:guide>
        <p15:guide id="2" orient="horz" pos="7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d_Standard - 2 rows headlines, sub title and text">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581091" y="12672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9" name="Title Placeholder 1"/>
          <p:cNvSpPr>
            <a:spLocks noGrp="1"/>
          </p:cNvSpPr>
          <p:nvPr>
            <p:ph type="title" hasCustomPrompt="1"/>
          </p:nvPr>
        </p:nvSpPr>
        <p:spPr>
          <a:xfrm>
            <a:off x="1581091" y="482400"/>
            <a:ext cx="9925661" cy="792000"/>
          </a:xfrm>
          <a:prstGeom prst="rect">
            <a:avLst/>
          </a:prstGeom>
          <a:ln>
            <a:noFill/>
          </a:ln>
        </p:spPr>
        <p:txBody>
          <a:bodyPr vert="horz" lIns="0" tIns="54000" rIns="108000" bIns="54000" rtlCol="0" anchor="t" anchorCtr="0">
            <a:noAutofit/>
          </a:bodyPr>
          <a:lstStyle>
            <a:lvl1pPr>
              <a:defRPr lang="en-GB" noProof="0" dirty="0"/>
            </a:lvl1pPr>
          </a:lstStyle>
          <a:p>
            <a:pPr lvl="0"/>
            <a:r>
              <a:rPr lang="en-GB" noProof="0" dirty="0"/>
              <a:t>Click to edit 2-line title 28 </a:t>
            </a:r>
            <a:r>
              <a:rPr lang="en-GB" noProof="0" dirty="0" err="1"/>
              <a:t>pt</a:t>
            </a:r>
            <a:endParaRPr lang="en-GB" noProof="0" dirty="0"/>
          </a:p>
        </p:txBody>
      </p:sp>
      <p:sp>
        <p:nvSpPr>
          <p:cNvPr id="5" name="Date Placeholder 3">
            <a:extLst>
              <a:ext uri="{FF2B5EF4-FFF2-40B4-BE49-F238E27FC236}">
                <a16:creationId xmlns:a16="http://schemas.microsoft.com/office/drawing/2014/main" id="{CABA867E-558D-4A11-B8BA-ABD04A03DE28}"/>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93521342-B286-423C-8705-C412991B21F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FA9BB5EF-574D-459F-8EDB-8168AD68EAFF}"/>
              </a:ext>
            </a:extLst>
          </p:cNvPr>
          <p:cNvSpPr>
            <a:spLocks noGrp="1"/>
          </p:cNvSpPr>
          <p:nvPr>
            <p:ph idx="1"/>
          </p:nvPr>
        </p:nvSpPr>
        <p:spPr>
          <a:xfrm>
            <a:off x="1581245" y="1872000"/>
            <a:ext cx="9927254" cy="4534950"/>
          </a:xfrm>
          <a:prstGeom prst="rect">
            <a:avLst/>
          </a:prstGeom>
        </p:spPr>
        <p:txBody>
          <a:bodyPr vert="horz" lIns="0" tIns="54000" rIns="108000" bIns="54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359242257"/>
      </p:ext>
    </p:extLst>
  </p:cSld>
  <p:clrMapOvr>
    <a:masterClrMapping/>
  </p:clrMapOvr>
  <p:extLst>
    <p:ext uri="{DCECCB84-F9BA-43D5-87BE-67443E8EF086}">
      <p15:sldGuideLst xmlns:p15="http://schemas.microsoft.com/office/powerpoint/2012/main">
        <p15:guide id="1" orient="horz" pos="750" userDrawn="1">
          <p15:clr>
            <a:srgbClr val="FBAE40"/>
          </p15:clr>
        </p15:guide>
        <p15:guide id="2" orient="horz" pos="9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e_Standard - 1 row headline, sub title and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D27491-8C22-4583-8381-7ADEE05FAF3C}"/>
              </a:ext>
            </a:extLst>
          </p:cNvPr>
          <p:cNvSpPr>
            <a:spLocks noGrp="1"/>
          </p:cNvSpPr>
          <p:nvPr>
            <p:ph type="pic" sz="quarter" idx="14" hasCustomPrompt="1"/>
          </p:nvPr>
        </p:nvSpPr>
        <p:spPr>
          <a:xfrm>
            <a:off x="1580399" y="1872000"/>
            <a:ext cx="9925661" cy="4536000"/>
          </a:xfrm>
          <a:noFill/>
        </p:spPr>
        <p:txBody>
          <a:bodyPr anchor="ctr"/>
          <a:lstStyle>
            <a:lvl1pPr marL="0" indent="0" algn="l">
              <a:buNone/>
              <a:defRPr>
                <a:solidFill>
                  <a:schemeClr val="accent6"/>
                </a:solidFill>
              </a:defRPr>
            </a:lvl1pPr>
          </a:lstStyle>
          <a:p>
            <a:r>
              <a:rPr lang="en-GB" dirty="0"/>
              <a:t>       Click on icon to insert picture</a:t>
            </a:r>
          </a:p>
        </p:txBody>
      </p:sp>
      <p:sp>
        <p:nvSpPr>
          <p:cNvPr id="5" name="Date Placeholder 3">
            <a:extLst>
              <a:ext uri="{FF2B5EF4-FFF2-40B4-BE49-F238E27FC236}">
                <a16:creationId xmlns:a16="http://schemas.microsoft.com/office/drawing/2014/main" id="{13ACE4BA-C0F3-422D-8370-E455CFFB59F6}"/>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6" name="Slide Number Placeholder 4">
            <a:extLst>
              <a:ext uri="{FF2B5EF4-FFF2-40B4-BE49-F238E27FC236}">
                <a16:creationId xmlns:a16="http://schemas.microsoft.com/office/drawing/2014/main" id="{69DCA39B-05A7-4C61-8AFE-5A29FE206FB0}"/>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7" name="Text Placeholder 2">
            <a:extLst>
              <a:ext uri="{FF2B5EF4-FFF2-40B4-BE49-F238E27FC236}">
                <a16:creationId xmlns:a16="http://schemas.microsoft.com/office/drawing/2014/main" id="{206FAEC1-EB71-4DB7-A870-A328BFA8A437}"/>
              </a:ext>
            </a:extLst>
          </p:cNvPr>
          <p:cNvSpPr>
            <a:spLocks noGrp="1"/>
          </p:cNvSpPr>
          <p:nvPr>
            <p:ph type="body" sz="quarter" idx="13" hasCustomPrompt="1"/>
          </p:nvPr>
        </p:nvSpPr>
        <p:spPr>
          <a:xfrm>
            <a:off x="1580400" y="900000"/>
            <a:ext cx="9925661"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0" name="Title Placeholder 1">
            <a:extLst>
              <a:ext uri="{FF2B5EF4-FFF2-40B4-BE49-F238E27FC236}">
                <a16:creationId xmlns:a16="http://schemas.microsoft.com/office/drawing/2014/main" id="{9B176F05-EFF4-4F6C-A3EC-BCE42AD0FE36}"/>
              </a:ext>
            </a:extLst>
          </p:cNvPr>
          <p:cNvSpPr>
            <a:spLocks noGrp="1"/>
          </p:cNvSpPr>
          <p:nvPr>
            <p:ph type="title" hasCustomPrompt="1"/>
          </p:nvPr>
        </p:nvSpPr>
        <p:spPr>
          <a:xfrm>
            <a:off x="1581091" y="482400"/>
            <a:ext cx="9925661"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8824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f_Standard - 1 row headline and sub title, text and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9AAD56-86AE-4EE4-9E48-FF8FEA838BD1}"/>
              </a:ext>
            </a:extLst>
          </p:cNvPr>
          <p:cNvSpPr>
            <a:spLocks noGrp="1"/>
          </p:cNvSpPr>
          <p:nvPr>
            <p:ph type="pic" sz="quarter" idx="14" hasCustomPrompt="1"/>
          </p:nvPr>
        </p:nvSpPr>
        <p:spPr>
          <a:xfrm>
            <a:off x="9096000" y="0"/>
            <a:ext cx="3096000" cy="6858000"/>
          </a:xfrm>
          <a:noFill/>
          <a:ln>
            <a:noFill/>
          </a:ln>
        </p:spPr>
        <p:txBody>
          <a:bodyPr lIns="108000" tIns="2376000" anchor="t" anchorCtr="1"/>
          <a:lstStyle>
            <a:lvl1pPr marL="0" indent="0" algn="l">
              <a:buNone/>
              <a:defRPr>
                <a:solidFill>
                  <a:schemeClr val="accent6"/>
                </a:solidFill>
              </a:defRPr>
            </a:lvl1pPr>
          </a:lstStyle>
          <a:p>
            <a:r>
              <a:rPr lang="en-GB" dirty="0"/>
              <a:t>Click on icon to insert picture</a:t>
            </a:r>
          </a:p>
        </p:txBody>
      </p:sp>
      <p:sp>
        <p:nvSpPr>
          <p:cNvPr id="6" name="Date Placeholder 3">
            <a:extLst>
              <a:ext uri="{FF2B5EF4-FFF2-40B4-BE49-F238E27FC236}">
                <a16:creationId xmlns:a16="http://schemas.microsoft.com/office/drawing/2014/main" id="{D1793D5D-1D08-4A81-A7F5-0241ED0375A7}"/>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10" name="Slide Number Placeholder 4">
            <a:extLst>
              <a:ext uri="{FF2B5EF4-FFF2-40B4-BE49-F238E27FC236}">
                <a16:creationId xmlns:a16="http://schemas.microsoft.com/office/drawing/2014/main" id="{7A288ED8-A5B1-4268-83FA-118F52EC4ACA}"/>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13" name="Text Placeholder 2">
            <a:extLst>
              <a:ext uri="{FF2B5EF4-FFF2-40B4-BE49-F238E27FC236}">
                <a16:creationId xmlns:a16="http://schemas.microsoft.com/office/drawing/2014/main" id="{0AC0279F-78DD-40DA-8135-64BA5E329E5E}"/>
              </a:ext>
            </a:extLst>
          </p:cNvPr>
          <p:cNvSpPr>
            <a:spLocks noGrp="1"/>
          </p:cNvSpPr>
          <p:nvPr>
            <p:ph type="body" sz="quarter" idx="13" hasCustomPrompt="1"/>
          </p:nvPr>
        </p:nvSpPr>
        <p:spPr>
          <a:xfrm>
            <a:off x="1580400" y="900000"/>
            <a:ext cx="7405200" cy="432000"/>
          </a:xfrm>
          <a:ln>
            <a:noFill/>
          </a:ln>
        </p:spPr>
        <p:txBody>
          <a:bodyPr lIns="0" tIns="54000" rIns="108000" bIns="54000">
            <a:noAutofit/>
          </a:bodyPr>
          <a:lstStyle>
            <a:lvl1pPr>
              <a:lnSpc>
                <a:spcPts val="2900"/>
              </a:lnSpc>
              <a:spcBef>
                <a:spcPts val="600"/>
              </a:spcBef>
              <a:buNone/>
              <a:defRPr>
                <a:solidFill>
                  <a:schemeClr val="accent2"/>
                </a:solidFill>
              </a:defRPr>
            </a:lvl1pPr>
          </a:lstStyle>
          <a:p>
            <a:pPr lvl="0"/>
            <a:r>
              <a:rPr lang="en-GB" noProof="0" dirty="0"/>
              <a:t>Click to edit subtitle 24 </a:t>
            </a:r>
            <a:r>
              <a:rPr lang="en-GB" noProof="0" dirty="0" err="1"/>
              <a:t>pt</a:t>
            </a:r>
            <a:endParaRPr lang="en-GB" noProof="0" dirty="0"/>
          </a:p>
        </p:txBody>
      </p:sp>
      <p:sp>
        <p:nvSpPr>
          <p:cNvPr id="14" name="Title Placeholder 1">
            <a:extLst>
              <a:ext uri="{FF2B5EF4-FFF2-40B4-BE49-F238E27FC236}">
                <a16:creationId xmlns:a16="http://schemas.microsoft.com/office/drawing/2014/main" id="{56502FF7-696F-4D7E-A44D-E9D69985C736}"/>
              </a:ext>
            </a:extLst>
          </p:cNvPr>
          <p:cNvSpPr>
            <a:spLocks noGrp="1"/>
          </p:cNvSpPr>
          <p:nvPr>
            <p:ph type="title" hasCustomPrompt="1"/>
          </p:nvPr>
        </p:nvSpPr>
        <p:spPr>
          <a:xfrm>
            <a:off x="1581091" y="482400"/>
            <a:ext cx="7405200" cy="432000"/>
          </a:xfrm>
          <a:prstGeom prst="rect">
            <a:avLst/>
          </a:prstGeom>
          <a:ln>
            <a:noFill/>
          </a:ln>
        </p:spPr>
        <p:txBody>
          <a:bodyPr vert="horz" lIns="0" tIns="54000" rIns="108000" bIns="54000" rtlCol="0" anchor="t" anchorCtr="0">
            <a:noAutofit/>
          </a:bodyPr>
          <a:lstStyle>
            <a:lvl1pPr>
              <a:lnSpc>
                <a:spcPct val="85000"/>
              </a:lnSpc>
              <a:defRPr/>
            </a:lvl1pPr>
          </a:lstStyle>
          <a:p>
            <a:r>
              <a:rPr lang="en-GB" noProof="0" dirty="0"/>
              <a:t>Click to edit 1-line title 28 </a:t>
            </a:r>
            <a:r>
              <a:rPr lang="en-GB" noProof="0" dirty="0" err="1"/>
              <a:t>pt</a:t>
            </a:r>
            <a:endParaRPr lang="en-GB" noProof="0" dirty="0"/>
          </a:p>
        </p:txBody>
      </p:sp>
      <p:sp>
        <p:nvSpPr>
          <p:cNvPr id="8" name="Content Placeholder 2">
            <a:extLst>
              <a:ext uri="{FF2B5EF4-FFF2-40B4-BE49-F238E27FC236}">
                <a16:creationId xmlns:a16="http://schemas.microsoft.com/office/drawing/2014/main" id="{825BA8B9-F5FF-430A-8ECE-0319E1823098}"/>
              </a:ext>
            </a:extLst>
          </p:cNvPr>
          <p:cNvSpPr>
            <a:spLocks noGrp="1"/>
          </p:cNvSpPr>
          <p:nvPr>
            <p:ph idx="1" hasCustomPrompt="1"/>
          </p:nvPr>
        </p:nvSpPr>
        <p:spPr>
          <a:xfrm>
            <a:off x="1581245" y="1872000"/>
            <a:ext cx="7405200" cy="4536000"/>
          </a:xfrm>
          <a:ln>
            <a:noFill/>
          </a:ln>
        </p:spPr>
        <p:txBody>
          <a:bodyPr lIns="0" rIns="108000"/>
          <a:lstStyle>
            <a:lvl1pPr>
              <a:buSzPct val="80000"/>
              <a:defRPr/>
            </a:lvl1p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3054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Standard - headline">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CCA9EEF4-F684-4929-9778-96C15145A0A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a:t>Initials/YYYY-MM-DD</a:t>
            </a:r>
            <a:endParaRPr lang="en-GB" dirty="0"/>
          </a:p>
        </p:txBody>
      </p:sp>
      <p:sp>
        <p:nvSpPr>
          <p:cNvPr id="4" name="Slide Number Placeholder 4">
            <a:extLst>
              <a:ext uri="{FF2B5EF4-FFF2-40B4-BE49-F238E27FC236}">
                <a16:creationId xmlns:a16="http://schemas.microsoft.com/office/drawing/2014/main" id="{EE000F40-971B-4811-8E5C-B1252D4A5BA9}"/>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sp>
        <p:nvSpPr>
          <p:cNvPr id="5" name="Title 1">
            <a:extLst>
              <a:ext uri="{FF2B5EF4-FFF2-40B4-BE49-F238E27FC236}">
                <a16:creationId xmlns:a16="http://schemas.microsoft.com/office/drawing/2014/main" id="{12F3BD66-A636-43C0-8945-9E600833E480}"/>
              </a:ext>
            </a:extLst>
          </p:cNvPr>
          <p:cNvSpPr>
            <a:spLocks noGrp="1"/>
          </p:cNvSpPr>
          <p:nvPr>
            <p:ph type="title" hasCustomPrompt="1"/>
          </p:nvPr>
        </p:nvSpPr>
        <p:spPr>
          <a:xfrm>
            <a:off x="1581091" y="482400"/>
            <a:ext cx="9925661" cy="432000"/>
          </a:xfrm>
          <a:ln>
            <a:noFill/>
          </a:ln>
        </p:spPr>
        <p:txBody>
          <a:bodyPr lIns="0" tIns="54000" rIns="108000" bIns="54000" anchor="t" anchorCtr="0"/>
          <a:lstStyle>
            <a:lvl1pPr>
              <a:lnSpc>
                <a:spcPct val="85000"/>
              </a:lnSpc>
              <a:defRPr>
                <a:solidFill>
                  <a:schemeClr val="tx1"/>
                </a:solidFill>
              </a:defRPr>
            </a:lvl1pPr>
          </a:lstStyle>
          <a:p>
            <a:r>
              <a:rPr lang="en-GB" noProof="0" dirty="0"/>
              <a:t>Click to edit 1-line title 28 </a:t>
            </a:r>
            <a:r>
              <a:rPr lang="en-GB" noProof="0" dirty="0" err="1"/>
              <a:t>pt</a:t>
            </a:r>
            <a:endParaRPr lang="en-GB" noProof="0" dirty="0"/>
          </a:p>
        </p:txBody>
      </p:sp>
    </p:spTree>
    <p:extLst>
      <p:ext uri="{BB962C8B-B14F-4D97-AF65-F5344CB8AC3E}">
        <p14:creationId xmlns:p14="http://schemas.microsoft.com/office/powerpoint/2010/main" val="21552827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1245" y="1872000"/>
            <a:ext cx="9927254" cy="4534950"/>
          </a:xfrm>
          <a:prstGeom prst="rect">
            <a:avLst/>
          </a:prstGeom>
        </p:spPr>
        <p:txBody>
          <a:bodyPr vert="horz" lIns="0" tIns="54000" rIns="108000" bIns="54000" rtlCol="0">
            <a:noAutofit/>
          </a:bodyPr>
          <a:lstStyle/>
          <a:p>
            <a:pPr lvl="0"/>
            <a:r>
              <a:rPr lang="en-GB" noProof="0" dirty="0"/>
              <a:t>Click to edit text 24 </a:t>
            </a:r>
            <a:r>
              <a:rPr lang="en-GB" noProof="0" dirty="0" err="1"/>
              <a:t>pt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Placeholder 1"/>
          <p:cNvSpPr>
            <a:spLocks noGrp="1"/>
          </p:cNvSpPr>
          <p:nvPr>
            <p:ph type="title"/>
          </p:nvPr>
        </p:nvSpPr>
        <p:spPr>
          <a:xfrm>
            <a:off x="1581245" y="482289"/>
            <a:ext cx="9925661" cy="432000"/>
          </a:xfrm>
          <a:prstGeom prst="rect">
            <a:avLst/>
          </a:prstGeom>
        </p:spPr>
        <p:txBody>
          <a:bodyPr vert="horz" lIns="0" tIns="54000" rIns="108000" bIns="54000" rtlCol="0" anchor="t" anchorCtr="0">
            <a:noAutofit/>
          </a:bodyPr>
          <a:lstStyle/>
          <a:p>
            <a:r>
              <a:rPr lang="en-GB" noProof="0" dirty="0" err="1"/>
              <a:t>Clickto</a:t>
            </a:r>
            <a:r>
              <a:rPr lang="en-GB" noProof="0" dirty="0"/>
              <a:t> edit title 28 </a:t>
            </a:r>
            <a:r>
              <a:rPr lang="en-GB" noProof="0" dirty="0" err="1"/>
              <a:t>pt</a:t>
            </a:r>
            <a:r>
              <a:rPr lang="en-GB" noProof="0" dirty="0"/>
              <a:t> </a:t>
            </a:r>
          </a:p>
        </p:txBody>
      </p:sp>
      <p:sp>
        <p:nvSpPr>
          <p:cNvPr id="4" name="Date Placeholder 3">
            <a:extLst>
              <a:ext uri="{FF2B5EF4-FFF2-40B4-BE49-F238E27FC236}">
                <a16:creationId xmlns:a16="http://schemas.microsoft.com/office/drawing/2014/main" id="{6E891E8D-4950-4577-ADA9-8CDC7E0085B1}"/>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defRPr>
            </a:lvl1pPr>
          </a:lstStyle>
          <a:p>
            <a:r>
              <a:rPr lang="en-US" dirty="0"/>
              <a:t>Initials/YYYY-MM-DD</a:t>
            </a:r>
            <a:endParaRPr lang="en-GB" dirty="0"/>
          </a:p>
        </p:txBody>
      </p:sp>
      <p:sp>
        <p:nvSpPr>
          <p:cNvPr id="5" name="Slide Number Placeholder 4">
            <a:extLst>
              <a:ext uri="{FF2B5EF4-FFF2-40B4-BE49-F238E27FC236}">
                <a16:creationId xmlns:a16="http://schemas.microsoft.com/office/drawing/2014/main" id="{DBF21126-09F5-423F-8611-462B092AB321}"/>
              </a:ext>
            </a:extLst>
          </p:cNvPr>
          <p:cNvSpPr>
            <a:spLocks noGrp="1"/>
          </p:cNvSpPr>
          <p:nvPr>
            <p:ph type="sldNum" sz="quarter" idx="4"/>
          </p:nvPr>
        </p:nvSpPr>
        <p:spPr>
          <a:xfrm>
            <a:off x="11790000" y="6526800"/>
            <a:ext cx="360000" cy="144000"/>
          </a:xfrm>
          <a:prstGeom prst="rect">
            <a:avLst/>
          </a:prstGeom>
        </p:spPr>
        <p:txBody>
          <a:bodyPr vert="horz" lIns="43200" tIns="43200" rIns="64800" bIns="43200" rtlCol="0" anchor="ctr"/>
          <a:lstStyle>
            <a:lvl1pPr algn="r">
              <a:defRPr sz="800">
                <a:solidFill>
                  <a:schemeClr val="bg1">
                    <a:lumMod val="50000"/>
                  </a:schemeClr>
                </a:solidFill>
              </a:defRPr>
            </a:lvl1pPr>
          </a:lstStyle>
          <a:p>
            <a:fld id="{6DBB0C6A-B416-463A-A4D5-45910E1EA918}" type="slidenum">
              <a:rPr lang="en-GB" smtClean="0"/>
              <a:pPr/>
              <a:t>‹#›</a:t>
            </a:fld>
            <a:endParaRPr lang="en-GB" dirty="0"/>
          </a:p>
        </p:txBody>
      </p:sp>
      <p:pic>
        <p:nvPicPr>
          <p:cNvPr id="6" name="Bildobjekt 5">
            <a:extLst>
              <a:ext uri="{FF2B5EF4-FFF2-40B4-BE49-F238E27FC236}">
                <a16:creationId xmlns:a16="http://schemas.microsoft.com/office/drawing/2014/main" id="{A32C86CB-216E-3077-D4B5-06B715156821}"/>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249" y="210"/>
            <a:ext cx="12192124" cy="6857790"/>
          </a:xfrm>
          <a:prstGeom prst="rect">
            <a:avLst/>
          </a:prstGeom>
        </p:spPr>
      </p:pic>
      <p:pic>
        <p:nvPicPr>
          <p:cNvPr id="8" name="Bildobjekt 7" descr="En bild som visar tecknad serie, Grafik, Teckensnitt, symbol&#10;&#10;Automatiskt genererad beskrivning">
            <a:extLst>
              <a:ext uri="{FF2B5EF4-FFF2-40B4-BE49-F238E27FC236}">
                <a16:creationId xmlns:a16="http://schemas.microsoft.com/office/drawing/2014/main" id="{B2AE9FBF-5736-CF1B-BF52-99FC9FEE673F}"/>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10622478" y="102393"/>
            <a:ext cx="1463752" cy="1463752"/>
          </a:xfrm>
          <a:prstGeom prst="rect">
            <a:avLst/>
          </a:prstGeom>
        </p:spPr>
      </p:pic>
      <p:pic>
        <p:nvPicPr>
          <p:cNvPr id="9" name="Bildobjekt 8">
            <a:extLst>
              <a:ext uri="{FF2B5EF4-FFF2-40B4-BE49-F238E27FC236}">
                <a16:creationId xmlns:a16="http://schemas.microsoft.com/office/drawing/2014/main" id="{D5F8E7A5-2865-9260-5CA6-E4F514BE4B12}"/>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p:blipFill>
        <p:spPr>
          <a:xfrm>
            <a:off x="332914" y="6230285"/>
            <a:ext cx="1293436" cy="323359"/>
          </a:xfrm>
          <a:prstGeom prst="rect">
            <a:avLst/>
          </a:prstGeom>
        </p:spPr>
      </p:pic>
    </p:spTree>
    <p:extLst>
      <p:ext uri="{BB962C8B-B14F-4D97-AF65-F5344CB8AC3E}">
        <p14:creationId xmlns:p14="http://schemas.microsoft.com/office/powerpoint/2010/main" val="38839054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676" r:id="rId3"/>
    <p:sldLayoutId id="2147483736" r:id="rId4"/>
    <p:sldLayoutId id="2147483677" r:id="rId5"/>
    <p:sldLayoutId id="2147483678" r:id="rId6"/>
    <p:sldLayoutId id="2147483743" r:id="rId7"/>
    <p:sldLayoutId id="2147483745" r:id="rId8"/>
    <p:sldLayoutId id="2147483679" r:id="rId9"/>
    <p:sldLayoutId id="2147483737" r:id="rId10"/>
    <p:sldLayoutId id="2147483680" r:id="rId11"/>
    <p:sldLayoutId id="2147483681" r:id="rId12"/>
    <p:sldLayoutId id="2147483682" r:id="rId13"/>
    <p:sldLayoutId id="2147483683" r:id="rId14"/>
    <p:sldLayoutId id="2147483684" r:id="rId15"/>
    <p:sldLayoutId id="2147483744" r:id="rId16"/>
    <p:sldLayoutId id="2147483754" r:id="rId17"/>
    <p:sldLayoutId id="2147483755" r:id="rId18"/>
    <p:sldLayoutId id="2147483685" r:id="rId19"/>
    <p:sldLayoutId id="2147483761" r:id="rId20"/>
    <p:sldLayoutId id="2147483748" r:id="rId21"/>
    <p:sldLayoutId id="2147483747" r:id="rId22"/>
    <p:sldLayoutId id="2147483750" r:id="rId23"/>
    <p:sldLayoutId id="2147483751" r:id="rId24"/>
    <p:sldLayoutId id="2147483686" r:id="rId25"/>
    <p:sldLayoutId id="2147483740" r:id="rId26"/>
    <p:sldLayoutId id="2147483741" r:id="rId27"/>
    <p:sldLayoutId id="2147483742" r:id="rId28"/>
    <p:sldLayoutId id="2147483759" r:id="rId29"/>
    <p:sldLayoutId id="2147483758" r:id="rId30"/>
    <p:sldLayoutId id="2147483760" r:id="rId31"/>
    <p:sldLayoutId id="2147483762" r:id="rId32"/>
    <p:sldLayoutId id="2147483763" r:id="rId33"/>
  </p:sldLayoutIdLst>
  <p:hf hdr="0" ftr="0"/>
  <p:txStyles>
    <p:titleStyle>
      <a:lvl1pPr algn="l" defTabSz="1088236" rtl="0" eaLnBrk="1" latinLnBrk="0" hangingPunct="1">
        <a:lnSpc>
          <a:spcPct val="85000"/>
        </a:lnSpc>
        <a:spcBef>
          <a:spcPts val="0"/>
        </a:spcBef>
        <a:buNone/>
        <a:defRPr sz="2800" b="1" kern="1200">
          <a:solidFill>
            <a:schemeClr val="tx1"/>
          </a:solidFill>
          <a:latin typeface="+mj-lt"/>
          <a:ea typeface="+mj-ea"/>
          <a:cs typeface="+mj-cs"/>
        </a:defRPr>
      </a:lvl1pPr>
    </p:titleStyle>
    <p:bodyStyle>
      <a:lvl1pPr marL="359640" indent="-359640" algn="l" defTabSz="1088236" rtl="0" eaLnBrk="1" latinLnBrk="0" hangingPunct="1">
        <a:lnSpc>
          <a:spcPct val="100000"/>
        </a:lnSpc>
        <a:spcBef>
          <a:spcPts val="600"/>
        </a:spcBef>
        <a:buClr>
          <a:schemeClr val="tx2"/>
        </a:buClr>
        <a:buSzPct val="80000"/>
        <a:buFont typeface="Arial" pitchFamily="34" charset="0"/>
        <a:buChar char="►"/>
        <a:tabLst/>
        <a:defRPr sz="2400" kern="1200">
          <a:solidFill>
            <a:schemeClr val="tx1"/>
          </a:solidFill>
          <a:latin typeface="+mn-lt"/>
          <a:ea typeface="+mn-ea"/>
          <a:cs typeface="+mn-cs"/>
        </a:defRPr>
      </a:lvl1pPr>
      <a:lvl2pPr marL="53946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2pPr>
      <a:lvl3pPr marL="719280" indent="-179820"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3pPr>
      <a:lvl4pPr marL="89910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4pPr>
      <a:lvl5pPr marL="1078920" indent="-180794" algn="l" defTabSz="1088236" rtl="0" eaLnBrk="1" latinLnBrk="0" hangingPunct="1">
        <a:lnSpc>
          <a:spcPts val="2400"/>
        </a:lnSpc>
        <a:spcBef>
          <a:spcPts val="600"/>
        </a:spcBef>
        <a:buClr>
          <a:schemeClr val="tx2"/>
        </a:buClr>
        <a:buSzPct val="80000"/>
        <a:buFont typeface="Arial" pitchFamily="34" charset="0"/>
        <a:buChar char="−"/>
        <a:defRPr sz="2000" kern="1200">
          <a:solidFill>
            <a:schemeClr val="tx1"/>
          </a:solidFill>
          <a:latin typeface="+mn-lt"/>
          <a:ea typeface="+mn-ea"/>
          <a:cs typeface="+mn-cs"/>
        </a:defRPr>
      </a:lvl5pPr>
      <a:lvl6pPr marL="1178922" indent="0" algn="l" defTabSz="1088236" rtl="0" eaLnBrk="1" latinLnBrk="0" hangingPunct="1">
        <a:lnSpc>
          <a:spcPts val="2856"/>
        </a:lnSpc>
        <a:spcBef>
          <a:spcPts val="0"/>
        </a:spcBef>
        <a:buFontTx/>
        <a:buNone/>
        <a:defRPr sz="2398" kern="1200">
          <a:solidFill>
            <a:schemeClr val="tx1"/>
          </a:solidFill>
          <a:latin typeface="+mn-lt"/>
          <a:ea typeface="+mn-ea"/>
          <a:cs typeface="+mn-cs"/>
        </a:defRPr>
      </a:lvl6pPr>
      <a:lvl7pPr marL="1178922" indent="0" algn="l" defTabSz="1088236" rtl="0" eaLnBrk="1" latinLnBrk="0" hangingPunct="1">
        <a:spcBef>
          <a:spcPct val="20000"/>
        </a:spcBef>
        <a:buFontTx/>
        <a:buNone/>
        <a:defRPr sz="2398" kern="1200">
          <a:solidFill>
            <a:schemeClr val="tx1"/>
          </a:solidFill>
          <a:latin typeface="+mn-lt"/>
          <a:ea typeface="+mn-ea"/>
          <a:cs typeface="+mn-cs"/>
        </a:defRPr>
      </a:lvl7pPr>
      <a:lvl8pPr marL="4080883"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8pPr>
      <a:lvl9pPr marL="4625000" indent="-272059" algn="l" defTabSz="1088236" rtl="0" eaLnBrk="1" latinLnBrk="0" hangingPunct="1">
        <a:spcBef>
          <a:spcPct val="20000"/>
        </a:spcBef>
        <a:buFont typeface="Arial" pitchFamily="34" charset="0"/>
        <a:buNone/>
        <a:defRPr sz="2398" kern="1200">
          <a:solidFill>
            <a:schemeClr val="tx1"/>
          </a:solidFill>
          <a:latin typeface="+mn-lt"/>
          <a:ea typeface="+mn-ea"/>
          <a:cs typeface="+mn-cs"/>
        </a:defRPr>
      </a:lvl9pPr>
    </p:bodyStyle>
    <p:otherStyle>
      <a:defPPr>
        <a:defRPr lang="en-US"/>
      </a:defPPr>
      <a:lvl1pPr marL="0" algn="l" defTabSz="1088236" rtl="0" eaLnBrk="1" latinLnBrk="0" hangingPunct="1">
        <a:defRPr sz="2098" kern="1200">
          <a:solidFill>
            <a:schemeClr val="tx1"/>
          </a:solidFill>
          <a:latin typeface="+mn-lt"/>
          <a:ea typeface="+mn-ea"/>
          <a:cs typeface="+mn-cs"/>
        </a:defRPr>
      </a:lvl1pPr>
      <a:lvl2pPr marL="544117" algn="l" defTabSz="1088236" rtl="0" eaLnBrk="1" latinLnBrk="0" hangingPunct="1">
        <a:defRPr sz="2098" kern="1200">
          <a:solidFill>
            <a:schemeClr val="tx1"/>
          </a:solidFill>
          <a:latin typeface="+mn-lt"/>
          <a:ea typeface="+mn-ea"/>
          <a:cs typeface="+mn-cs"/>
        </a:defRPr>
      </a:lvl2pPr>
      <a:lvl3pPr marL="1088236" algn="l" defTabSz="1088236" rtl="0" eaLnBrk="1" latinLnBrk="0" hangingPunct="1">
        <a:defRPr sz="2098" kern="1200">
          <a:solidFill>
            <a:schemeClr val="tx1"/>
          </a:solidFill>
          <a:latin typeface="+mn-lt"/>
          <a:ea typeface="+mn-ea"/>
          <a:cs typeface="+mn-cs"/>
        </a:defRPr>
      </a:lvl3pPr>
      <a:lvl4pPr marL="1632353" algn="l" defTabSz="1088236" rtl="0" eaLnBrk="1" latinLnBrk="0" hangingPunct="1">
        <a:defRPr sz="2098" kern="1200">
          <a:solidFill>
            <a:schemeClr val="tx1"/>
          </a:solidFill>
          <a:latin typeface="+mn-lt"/>
          <a:ea typeface="+mn-ea"/>
          <a:cs typeface="+mn-cs"/>
        </a:defRPr>
      </a:lvl4pPr>
      <a:lvl5pPr marL="2176470" algn="l" defTabSz="1088236" rtl="0" eaLnBrk="1" latinLnBrk="0" hangingPunct="1">
        <a:defRPr sz="2098" kern="1200">
          <a:solidFill>
            <a:schemeClr val="tx1"/>
          </a:solidFill>
          <a:latin typeface="+mn-lt"/>
          <a:ea typeface="+mn-ea"/>
          <a:cs typeface="+mn-cs"/>
        </a:defRPr>
      </a:lvl5pPr>
      <a:lvl6pPr marL="2720589" algn="l" defTabSz="1088236" rtl="0" eaLnBrk="1" latinLnBrk="0" hangingPunct="1">
        <a:defRPr sz="2098" kern="1200">
          <a:solidFill>
            <a:schemeClr val="tx1"/>
          </a:solidFill>
          <a:latin typeface="+mn-lt"/>
          <a:ea typeface="+mn-ea"/>
          <a:cs typeface="+mn-cs"/>
        </a:defRPr>
      </a:lvl6pPr>
      <a:lvl7pPr marL="3264706" algn="l" defTabSz="1088236" rtl="0" eaLnBrk="1" latinLnBrk="0" hangingPunct="1">
        <a:defRPr sz="2098" kern="1200">
          <a:solidFill>
            <a:schemeClr val="tx1"/>
          </a:solidFill>
          <a:latin typeface="+mn-lt"/>
          <a:ea typeface="+mn-ea"/>
          <a:cs typeface="+mn-cs"/>
        </a:defRPr>
      </a:lvl7pPr>
      <a:lvl8pPr marL="3808824" algn="l" defTabSz="1088236" rtl="0" eaLnBrk="1" latinLnBrk="0" hangingPunct="1">
        <a:defRPr sz="2098" kern="1200">
          <a:solidFill>
            <a:schemeClr val="tx1"/>
          </a:solidFill>
          <a:latin typeface="+mn-lt"/>
          <a:ea typeface="+mn-ea"/>
          <a:cs typeface="+mn-cs"/>
        </a:defRPr>
      </a:lvl8pPr>
      <a:lvl9pPr marL="4352942" algn="l" defTabSz="1088236"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9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www.ftiab.se/185.html"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zntd-uiNIqU" TargetMode="External"/><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www.kartonkikilpailu.fi/"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hyperlink" Target="http://www.kartondysten.d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hyperlink" Target="http://www.kartongmatchen.se/" TargetMode="Externa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kartongmatchen.se/utmaningar/kartongrekord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kartongmatchen.se/utmaningar/atervinningskampanjen/" TargetMode="External"/><Relationship Id="rId7" Type="http://schemas.openxmlformats.org/officeDocument/2006/relationships/image" Target="../media/image57.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png"/><Relationship Id="rId11" Type="http://schemas.microsoft.com/office/2007/relationships/hdphoto" Target="../media/hdphoto1.wdp"/><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kartongmatchen.se/utmaningar/var-kartongsloga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hyperlink" Target="https://kartongmatchen.se/utmaningar/kartongkreati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hyperlink" Target="https://kartongmatchen.se/utmaningar/beratta-for-10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vCzCsjCqYI"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eg"/><Relationship Id="rId7" Type="http://schemas.openxmlformats.org/officeDocument/2006/relationships/hyperlink" Target="https://www.sopor.nu/"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707E1423-BB53-F98A-84F8-61FA4FFD825B}"/>
              </a:ext>
            </a:extLst>
          </p:cNvPr>
          <p:cNvSpPr/>
          <p:nvPr/>
        </p:nvSpPr>
        <p:spPr>
          <a:xfrm>
            <a:off x="1477106" y="1403488"/>
            <a:ext cx="1914527" cy="7418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7" name="Bildobjekt 6">
            <a:extLst>
              <a:ext uri="{FF2B5EF4-FFF2-40B4-BE49-F238E27FC236}">
                <a16:creationId xmlns:a16="http://schemas.microsoft.com/office/drawing/2014/main" id="{4D948DAD-FC83-5640-AD46-B36FA6B56A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42331" y="2005238"/>
            <a:ext cx="6907337" cy="3885377"/>
          </a:xfrm>
          <a:prstGeom prst="rect">
            <a:avLst/>
          </a:prstGeom>
        </p:spPr>
      </p:pic>
      <p:sp>
        <p:nvSpPr>
          <p:cNvPr id="8" name="TextBox 7"/>
          <p:cNvSpPr txBox="1"/>
          <p:nvPr/>
        </p:nvSpPr>
        <p:spPr>
          <a:xfrm>
            <a:off x="1168655" y="1543573"/>
            <a:ext cx="2531427" cy="461665"/>
          </a:xfrm>
          <a:prstGeom prst="rect">
            <a:avLst/>
          </a:prstGeom>
          <a:noFill/>
        </p:spPr>
        <p:txBody>
          <a:bodyPr wrap="square" rtlCol="0">
            <a:spAutoFit/>
          </a:bodyPr>
          <a:lstStyle/>
          <a:p>
            <a:pPr algn="ctr"/>
            <a:r>
              <a:rPr lang="sv-SE" sz="2400" b="1" dirty="0">
                <a:solidFill>
                  <a:schemeClr val="bg1"/>
                </a:solidFill>
                <a:latin typeface="+mj-lt"/>
              </a:rPr>
              <a:t>Hej på er!</a:t>
            </a:r>
            <a:endParaRPr lang="en-GB" sz="2400" b="1" dirty="0">
              <a:solidFill>
                <a:schemeClr val="bg1"/>
              </a:solidFill>
              <a:latin typeface="+mj-lt"/>
            </a:endParaRPr>
          </a:p>
        </p:txBody>
      </p:sp>
      <p:sp>
        <p:nvSpPr>
          <p:cNvPr id="16" name="TextBox 11">
            <a:extLst>
              <a:ext uri="{FF2B5EF4-FFF2-40B4-BE49-F238E27FC236}">
                <a16:creationId xmlns:a16="http://schemas.microsoft.com/office/drawing/2014/main" id="{17E3DD7E-F98F-CD42-84BE-1306250BA05A}"/>
              </a:ext>
            </a:extLst>
          </p:cNvPr>
          <p:cNvSpPr txBox="1"/>
          <p:nvPr/>
        </p:nvSpPr>
        <p:spPr>
          <a:xfrm>
            <a:off x="1691653" y="6384116"/>
            <a:ext cx="6504835" cy="246221"/>
          </a:xfrm>
          <a:prstGeom prst="rect">
            <a:avLst/>
          </a:prstGeom>
          <a:noFill/>
        </p:spPr>
        <p:txBody>
          <a:bodyPr wrap="square" rtlCol="0">
            <a:spAutoFit/>
          </a:bodyPr>
          <a:lstStyle/>
          <a:p>
            <a:r>
              <a:rPr lang="sv-SE" sz="1000" i="1" dirty="0"/>
              <a:t>Kartongmatchen är ett hållbarhetsinitiativ för barn och unga av Tetra Pak</a:t>
            </a:r>
            <a:endParaRPr lang="en-GB" sz="1000" i="1" dirty="0"/>
          </a:p>
        </p:txBody>
      </p:sp>
      <p:sp>
        <p:nvSpPr>
          <p:cNvPr id="4" name="Rätvinklig triangel 3">
            <a:extLst>
              <a:ext uri="{FF2B5EF4-FFF2-40B4-BE49-F238E27FC236}">
                <a16:creationId xmlns:a16="http://schemas.microsoft.com/office/drawing/2014/main" id="{EB5B1CC7-A3FF-A730-0098-D69A5F8362DF}"/>
              </a:ext>
            </a:extLst>
          </p:cNvPr>
          <p:cNvSpPr/>
          <p:nvPr/>
        </p:nvSpPr>
        <p:spPr>
          <a:xfrm rot="10800000">
            <a:off x="2595438" y="2050947"/>
            <a:ext cx="358777" cy="3587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ektangel med rundade hörn 4">
            <a:extLst>
              <a:ext uri="{FF2B5EF4-FFF2-40B4-BE49-F238E27FC236}">
                <a16:creationId xmlns:a16="http://schemas.microsoft.com/office/drawing/2014/main" id="{E7BBC407-DA57-042F-85F5-3333ADD0549F}"/>
              </a:ext>
            </a:extLst>
          </p:cNvPr>
          <p:cNvSpPr/>
          <p:nvPr/>
        </p:nvSpPr>
        <p:spPr>
          <a:xfrm>
            <a:off x="8491919" y="1326859"/>
            <a:ext cx="1914527" cy="15543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9BB669FE-C417-51E3-E2DC-FE86B9F484A7}"/>
              </a:ext>
            </a:extLst>
          </p:cNvPr>
          <p:cNvSpPr/>
          <p:nvPr/>
        </p:nvSpPr>
        <p:spPr>
          <a:xfrm rot="5400000">
            <a:off x="8901409" y="2774724"/>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2" name="TextBox 11"/>
          <p:cNvSpPr txBox="1"/>
          <p:nvPr/>
        </p:nvSpPr>
        <p:spPr>
          <a:xfrm>
            <a:off x="8639298" y="1488291"/>
            <a:ext cx="1914527" cy="1200329"/>
          </a:xfrm>
          <a:prstGeom prst="rect">
            <a:avLst/>
          </a:prstGeom>
          <a:noFill/>
        </p:spPr>
        <p:txBody>
          <a:bodyPr wrap="square" rtlCol="0">
            <a:spAutoFit/>
          </a:bodyPr>
          <a:lstStyle/>
          <a:p>
            <a:r>
              <a:rPr lang="sv-SE" sz="2400" b="1" dirty="0">
                <a:solidFill>
                  <a:schemeClr val="bg1"/>
                </a:solidFill>
              </a:rPr>
              <a:t>Det är lätt </a:t>
            </a:r>
            <a:br>
              <a:rPr lang="sv-SE" sz="2400" b="1" dirty="0">
                <a:solidFill>
                  <a:schemeClr val="bg1"/>
                </a:solidFill>
              </a:rPr>
            </a:br>
            <a:r>
              <a:rPr lang="sv-SE" sz="2400" b="1" dirty="0">
                <a:solidFill>
                  <a:schemeClr val="bg1"/>
                </a:solidFill>
              </a:rPr>
              <a:t>och rätt att återvinna!</a:t>
            </a:r>
            <a:endParaRPr lang="en-GB" sz="2400" b="1" dirty="0">
              <a:solidFill>
                <a:schemeClr val="bg1"/>
              </a:solidFill>
            </a:endParaRPr>
          </a:p>
        </p:txBody>
      </p:sp>
    </p:spTree>
    <p:extLst>
      <p:ext uri="{BB962C8B-B14F-4D97-AF65-F5344CB8AC3E}">
        <p14:creationId xmlns:p14="http://schemas.microsoft.com/office/powerpoint/2010/main" val="342441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5448" y="723123"/>
            <a:ext cx="2615824" cy="2615824"/>
          </a:xfrm>
          <a:prstGeom prst="rect">
            <a:avLst/>
          </a:prstGeom>
        </p:spPr>
      </p:pic>
      <p:pic>
        <p:nvPicPr>
          <p:cNvPr id="1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815281" y="1578238"/>
            <a:ext cx="2773584" cy="3908231"/>
          </a:xfrm>
          <a:prstGeom prst="rect">
            <a:avLst/>
          </a:prstGeom>
          <a:noFill/>
          <a:ln w="9525">
            <a:noFill/>
            <a:miter lim="800000"/>
            <a:headEnd/>
            <a:tailEnd/>
          </a:ln>
          <a:effectLst/>
        </p:spPr>
      </p:pic>
      <p:sp>
        <p:nvSpPr>
          <p:cNvPr id="29" name="TextBox 28"/>
          <p:cNvSpPr txBox="1"/>
          <p:nvPr/>
        </p:nvSpPr>
        <p:spPr>
          <a:xfrm>
            <a:off x="571835" y="643019"/>
            <a:ext cx="8193975" cy="1077218"/>
          </a:xfrm>
          <a:prstGeom prst="rect">
            <a:avLst/>
          </a:prstGeom>
          <a:noFill/>
        </p:spPr>
        <p:txBody>
          <a:bodyPr wrap="square" rtlCol="0">
            <a:spAutoFit/>
          </a:bodyPr>
          <a:lstStyle/>
          <a:p>
            <a:r>
              <a:rPr lang="sv-SE" sz="3200" b="1" dirty="0">
                <a:latin typeface="+mj-lt"/>
              </a:rPr>
              <a:t>Det är lätt att återvinna kartongförpackningar</a:t>
            </a:r>
            <a:endParaRPr lang="en-GB" sz="3200" b="1" dirty="0">
              <a:latin typeface="+mj-lt"/>
            </a:endParaRPr>
          </a:p>
        </p:txBody>
      </p:sp>
      <p:grpSp>
        <p:nvGrpSpPr>
          <p:cNvPr id="33" name="Group 32"/>
          <p:cNvGrpSpPr/>
          <p:nvPr/>
        </p:nvGrpSpPr>
        <p:grpSpPr>
          <a:xfrm>
            <a:off x="4476553" y="2998681"/>
            <a:ext cx="7072875" cy="3396799"/>
            <a:chOff x="2326008" y="2372084"/>
            <a:chExt cx="7072875" cy="3396798"/>
          </a:xfrm>
        </p:grpSpPr>
        <p:pic>
          <p:nvPicPr>
            <p:cNvPr id="30" name="Picture 6"/>
            <p:cNvPicPr>
              <a:picLocks noChangeAspect="1" noChangeArrowheads="1"/>
            </p:cNvPicPr>
            <p:nvPr/>
          </p:nvPicPr>
          <p:blipFill>
            <a:blip r:embed="rId5"/>
            <a:srcRect/>
            <a:stretch/>
          </p:blipFill>
          <p:spPr bwMode="auto">
            <a:xfrm>
              <a:off x="2326008" y="2372084"/>
              <a:ext cx="7072875" cy="3396798"/>
            </a:xfrm>
            <a:prstGeom prst="rect">
              <a:avLst/>
            </a:prstGeom>
            <a:noFill/>
            <a:ln w="9525">
              <a:noFill/>
              <a:miter lim="800000"/>
              <a:headEnd/>
              <a:tailEnd/>
            </a:ln>
            <a:effectLst/>
          </p:spPr>
        </p:pic>
        <p:sp>
          <p:nvSpPr>
            <p:cNvPr id="31" name="TextBox 30"/>
            <p:cNvSpPr txBox="1"/>
            <p:nvPr/>
          </p:nvSpPr>
          <p:spPr>
            <a:xfrm rot="20287083">
              <a:off x="7283714" y="3020303"/>
              <a:ext cx="1514903" cy="369332"/>
            </a:xfrm>
            <a:prstGeom prst="rect">
              <a:avLst/>
            </a:prstGeom>
            <a:noFill/>
          </p:spPr>
          <p:txBody>
            <a:bodyPr wrap="square" rtlCol="0">
              <a:spAutoFit/>
            </a:bodyPr>
            <a:lstStyle/>
            <a:p>
              <a:r>
                <a:rPr lang="sv-SE" b="1" dirty="0">
                  <a:solidFill>
                    <a:schemeClr val="bg1"/>
                  </a:solidFill>
                  <a:latin typeface="Arial" pitchFamily="34" charset="0"/>
                  <a:cs typeface="Arial" pitchFamily="34" charset="0"/>
                </a:rPr>
                <a:t>papper</a:t>
              </a:r>
              <a:endParaRPr lang="en-GB" b="1" dirty="0">
                <a:solidFill>
                  <a:schemeClr val="bg1"/>
                </a:solidFill>
                <a:latin typeface="Arial" pitchFamily="34" charset="0"/>
                <a:cs typeface="Arial" pitchFamily="34" charset="0"/>
              </a:endParaRPr>
            </a:p>
          </p:txBody>
        </p:sp>
        <p:sp>
          <p:nvSpPr>
            <p:cNvPr id="32" name="TextBox 31"/>
            <p:cNvSpPr txBox="1"/>
            <p:nvPr/>
          </p:nvSpPr>
          <p:spPr>
            <a:xfrm rot="1477292">
              <a:off x="7024210" y="4273466"/>
              <a:ext cx="1514902" cy="723677"/>
            </a:xfrm>
            <a:prstGeom prst="rect">
              <a:avLst/>
            </a:prstGeom>
            <a:noFill/>
          </p:spPr>
          <p:txBody>
            <a:bodyPr wrap="square" rtlCol="0">
              <a:normAutofit lnSpcReduction="10000"/>
            </a:bodyPr>
            <a:lstStyle/>
            <a:p>
              <a:pPr algn="ctr"/>
              <a:r>
                <a:rPr lang="sv-SE" sz="1600" b="1" dirty="0">
                  <a:solidFill>
                    <a:schemeClr val="bg1"/>
                  </a:solidFill>
                  <a:latin typeface="Arial" pitchFamily="34" charset="0"/>
                  <a:cs typeface="Arial" pitchFamily="34" charset="0"/>
                </a:rPr>
                <a:t>plast</a:t>
              </a:r>
            </a:p>
            <a:p>
              <a:pPr algn="ctr"/>
              <a:endParaRPr lang="sv-SE" sz="1100" b="1" dirty="0">
                <a:solidFill>
                  <a:schemeClr val="bg1"/>
                </a:solidFill>
                <a:latin typeface="Arial" pitchFamily="34" charset="0"/>
                <a:cs typeface="Arial" pitchFamily="34" charset="0"/>
              </a:endParaRPr>
            </a:p>
            <a:p>
              <a:pPr algn="ctr"/>
              <a:r>
                <a:rPr lang="sv-SE" sz="1600" b="1" dirty="0">
                  <a:solidFill>
                    <a:schemeClr val="bg1"/>
                  </a:solidFill>
                  <a:latin typeface="Arial" pitchFamily="34" charset="0"/>
                  <a:cs typeface="Arial" pitchFamily="34" charset="0"/>
                </a:rPr>
                <a:t>aluminium</a:t>
              </a:r>
              <a:endParaRPr lang="en-GB" sz="1600" b="1" dirty="0">
                <a:solidFill>
                  <a:schemeClr val="bg1"/>
                </a:solidFill>
                <a:latin typeface="Arial" pitchFamily="34" charset="0"/>
                <a:cs typeface="Arial" pitchFamily="34" charset="0"/>
              </a:endParaRPr>
            </a:p>
          </p:txBody>
        </p:sp>
      </p:grpSp>
      <p:sp>
        <p:nvSpPr>
          <p:cNvPr id="59" name="TextBox 58"/>
          <p:cNvSpPr txBox="1"/>
          <p:nvPr/>
        </p:nvSpPr>
        <p:spPr>
          <a:xfrm>
            <a:off x="5322282" y="5799795"/>
            <a:ext cx="4286992" cy="338554"/>
          </a:xfrm>
          <a:prstGeom prst="rect">
            <a:avLst/>
          </a:prstGeom>
          <a:noFill/>
        </p:spPr>
        <p:txBody>
          <a:bodyPr wrap="square" rtlCol="0">
            <a:spAutoFit/>
          </a:bodyPr>
          <a:lstStyle/>
          <a:p>
            <a:r>
              <a:rPr lang="en-GB" sz="1600" dirty="0">
                <a:solidFill>
                  <a:schemeClr val="accent2"/>
                </a:solidFill>
                <a:hlinkClick r:id="rId6">
                  <a:extLst>
                    <a:ext uri="{A12FA001-AC4F-418D-AE19-62706E023703}">
                      <ahyp:hlinkClr xmlns:ahyp="http://schemas.microsoft.com/office/drawing/2018/hyperlinkcolor" val="tx"/>
                    </a:ext>
                  </a:extLst>
                </a:hlinkClick>
              </a:rPr>
              <a:t>Återvinning av kartongförpackningar</a:t>
            </a:r>
            <a:endParaRPr lang="en-GB" sz="1600" dirty="0">
              <a:solidFill>
                <a:schemeClr val="accent2"/>
              </a:solidFill>
            </a:endParaRPr>
          </a:p>
        </p:txBody>
      </p:sp>
      <p:pic>
        <p:nvPicPr>
          <p:cNvPr id="3" name="Bildobjekt 2">
            <a:extLst>
              <a:ext uri="{FF2B5EF4-FFF2-40B4-BE49-F238E27FC236}">
                <a16:creationId xmlns:a16="http://schemas.microsoft.com/office/drawing/2014/main" id="{8E0BACDC-50B6-5870-752E-5A482C054C5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782633" y="4365488"/>
            <a:ext cx="1322633" cy="2351348"/>
          </a:xfrm>
          <a:prstGeom prst="rect">
            <a:avLst/>
          </a:prstGeom>
        </p:spPr>
      </p:pic>
      <p:sp>
        <p:nvSpPr>
          <p:cNvPr id="4" name="Rektangel med rundade hörn 3">
            <a:extLst>
              <a:ext uri="{FF2B5EF4-FFF2-40B4-BE49-F238E27FC236}">
                <a16:creationId xmlns:a16="http://schemas.microsoft.com/office/drawing/2014/main" id="{B1417084-DB11-B107-526B-692ED744214E}"/>
              </a:ext>
            </a:extLst>
          </p:cNvPr>
          <p:cNvSpPr/>
          <p:nvPr/>
        </p:nvSpPr>
        <p:spPr>
          <a:xfrm>
            <a:off x="5513841" y="738950"/>
            <a:ext cx="2349468" cy="73947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ätvinklig triangel 4">
            <a:extLst>
              <a:ext uri="{FF2B5EF4-FFF2-40B4-BE49-F238E27FC236}">
                <a16:creationId xmlns:a16="http://schemas.microsoft.com/office/drawing/2014/main" id="{2644002E-E944-6A98-FF4B-516DC7567D31}"/>
              </a:ext>
            </a:extLst>
          </p:cNvPr>
          <p:cNvSpPr/>
          <p:nvPr/>
        </p:nvSpPr>
        <p:spPr>
          <a:xfrm rot="10800000">
            <a:off x="7045011" y="1357092"/>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4" name="TextBox 33"/>
          <p:cNvSpPr txBox="1"/>
          <p:nvPr/>
        </p:nvSpPr>
        <p:spPr>
          <a:xfrm>
            <a:off x="5587139" y="778288"/>
            <a:ext cx="2454300" cy="646331"/>
          </a:xfrm>
          <a:prstGeom prst="rect">
            <a:avLst/>
          </a:prstGeom>
          <a:noFill/>
        </p:spPr>
        <p:txBody>
          <a:bodyPr wrap="square" rtlCol="0">
            <a:spAutoFit/>
          </a:bodyPr>
          <a:lstStyle/>
          <a:p>
            <a:r>
              <a:rPr lang="sv-SE" b="1" dirty="0">
                <a:solidFill>
                  <a:schemeClr val="bg1"/>
                </a:solidFill>
              </a:rPr>
              <a:t>Tänk er en mixer… fast mycket större!</a:t>
            </a:r>
            <a:endParaRPr lang="en-GB" b="1" dirty="0">
              <a:solidFill>
                <a:schemeClr val="bg1"/>
              </a:solidFill>
            </a:endParaRPr>
          </a:p>
        </p:txBody>
      </p:sp>
      <p:sp>
        <p:nvSpPr>
          <p:cNvPr id="6" name="Rektangel med rundade hörn 5">
            <a:extLst>
              <a:ext uri="{FF2B5EF4-FFF2-40B4-BE49-F238E27FC236}">
                <a16:creationId xmlns:a16="http://schemas.microsoft.com/office/drawing/2014/main" id="{3D85910F-6A30-616D-4E0D-E180201A9350}"/>
              </a:ext>
            </a:extLst>
          </p:cNvPr>
          <p:cNvSpPr/>
          <p:nvPr/>
        </p:nvSpPr>
        <p:spPr>
          <a:xfrm>
            <a:off x="6098282" y="2992210"/>
            <a:ext cx="2189519" cy="4648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CAF18F26-074F-3BDF-E41A-63550B13A2A9}"/>
              </a:ext>
            </a:extLst>
          </p:cNvPr>
          <p:cNvSpPr/>
          <p:nvPr/>
        </p:nvSpPr>
        <p:spPr>
          <a:xfrm rot="16200000">
            <a:off x="7660949" y="2709370"/>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9" name="TextBox 38"/>
          <p:cNvSpPr txBox="1"/>
          <p:nvPr/>
        </p:nvSpPr>
        <p:spPr>
          <a:xfrm>
            <a:off x="6149082" y="3033539"/>
            <a:ext cx="3204357" cy="369332"/>
          </a:xfrm>
          <a:prstGeom prst="rect">
            <a:avLst/>
          </a:prstGeom>
          <a:noFill/>
        </p:spPr>
        <p:txBody>
          <a:bodyPr wrap="square" rtlCol="0">
            <a:spAutoFit/>
          </a:bodyPr>
          <a:lstStyle/>
          <a:p>
            <a:r>
              <a:rPr lang="sv-SE" b="1" dirty="0">
                <a:solidFill>
                  <a:schemeClr val="bg1"/>
                </a:solidFill>
              </a:rPr>
              <a:t>Vad händer här?</a:t>
            </a:r>
            <a:endParaRPr lang="en-GB" b="1" dirty="0">
              <a:solidFill>
                <a:schemeClr val="bg1"/>
              </a:solidFill>
            </a:endParaRPr>
          </a:p>
        </p:txBody>
      </p:sp>
      <p:sp>
        <p:nvSpPr>
          <p:cNvPr id="9" name="Rektangel med rundade hörn 8">
            <a:extLst>
              <a:ext uri="{FF2B5EF4-FFF2-40B4-BE49-F238E27FC236}">
                <a16:creationId xmlns:a16="http://schemas.microsoft.com/office/drawing/2014/main" id="{BF468A5A-A4E3-9461-79E1-73A9C9076555}"/>
              </a:ext>
            </a:extLst>
          </p:cNvPr>
          <p:cNvSpPr/>
          <p:nvPr/>
        </p:nvSpPr>
        <p:spPr>
          <a:xfrm>
            <a:off x="2973400" y="5349854"/>
            <a:ext cx="1837660" cy="4300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0" name="Rätvinklig triangel 9">
            <a:extLst>
              <a:ext uri="{FF2B5EF4-FFF2-40B4-BE49-F238E27FC236}">
                <a16:creationId xmlns:a16="http://schemas.microsoft.com/office/drawing/2014/main" id="{78E193B2-303F-B6B5-5769-AF46BF8FA8B9}"/>
              </a:ext>
            </a:extLst>
          </p:cNvPr>
          <p:cNvSpPr/>
          <p:nvPr/>
        </p:nvSpPr>
        <p:spPr>
          <a:xfrm>
            <a:off x="3226929" y="5151145"/>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4" name="TextBox 53"/>
          <p:cNvSpPr txBox="1"/>
          <p:nvPr/>
        </p:nvSpPr>
        <p:spPr>
          <a:xfrm>
            <a:off x="3027336" y="5395605"/>
            <a:ext cx="3146961" cy="338554"/>
          </a:xfrm>
          <a:prstGeom prst="rect">
            <a:avLst/>
          </a:prstGeom>
          <a:noFill/>
        </p:spPr>
        <p:txBody>
          <a:bodyPr wrap="square" rtlCol="0">
            <a:spAutoFit/>
          </a:bodyPr>
          <a:lstStyle/>
          <a:p>
            <a:r>
              <a:rPr lang="sv-SE" sz="1600" b="1" dirty="0" err="1">
                <a:solidFill>
                  <a:schemeClr val="bg1"/>
                </a:solidFill>
              </a:rPr>
              <a:t>Psst</a:t>
            </a:r>
            <a:r>
              <a:rPr lang="sv-SE" sz="1600" b="1" dirty="0">
                <a:solidFill>
                  <a:schemeClr val="bg1"/>
                </a:solidFill>
              </a:rPr>
              <a:t>! </a:t>
            </a:r>
            <a:r>
              <a:rPr lang="sv-SE" sz="1600" b="1" dirty="0" err="1">
                <a:solidFill>
                  <a:schemeClr val="bg1"/>
                </a:solidFill>
              </a:rPr>
              <a:t>Filmtajm</a:t>
            </a:r>
            <a:r>
              <a:rPr lang="sv-SE" sz="1600" b="1" dirty="0">
                <a:solidFill>
                  <a:schemeClr val="bg1"/>
                </a:solidFill>
              </a:rPr>
              <a:t>!</a:t>
            </a:r>
            <a:endParaRPr lang="en-GB" sz="1600" b="1" dirty="0">
              <a:solidFill>
                <a:schemeClr val="bg1"/>
              </a:solidFill>
            </a:endParaRPr>
          </a:p>
        </p:txBody>
      </p:sp>
      <p:pic>
        <p:nvPicPr>
          <p:cNvPr id="11" name="Picture 2">
            <a:extLst>
              <a:ext uri="{FF2B5EF4-FFF2-40B4-BE49-F238E27FC236}">
                <a16:creationId xmlns:a16="http://schemas.microsoft.com/office/drawing/2014/main" id="{F976B4DF-07AC-C28B-F1D5-1C72A14878A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951078" y="5795730"/>
            <a:ext cx="371204" cy="371204"/>
          </a:xfrm>
          <a:prstGeom prst="rect">
            <a:avLst/>
          </a:prstGeom>
          <a:noFill/>
        </p:spPr>
      </p:pic>
    </p:spTree>
    <p:extLst>
      <p:ext uri="{BB962C8B-B14F-4D97-AF65-F5344CB8AC3E}">
        <p14:creationId xmlns:p14="http://schemas.microsoft.com/office/powerpoint/2010/main" val="14791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p:bldP spid="34" grpId="0"/>
      <p:bldP spid="39"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EF3BF9AA-1A46-8C6A-1181-06F855FBEC82}"/>
              </a:ext>
            </a:extLst>
          </p:cNvPr>
          <p:cNvSpPr/>
          <p:nvPr/>
        </p:nvSpPr>
        <p:spPr>
          <a:xfrm>
            <a:off x="1313025" y="1585980"/>
            <a:ext cx="2386942" cy="1178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208BC38A-C088-8335-3265-43C3EF2A8674}"/>
              </a:ext>
            </a:extLst>
          </p:cNvPr>
          <p:cNvSpPr/>
          <p:nvPr/>
        </p:nvSpPr>
        <p:spPr>
          <a:xfrm rot="10800000">
            <a:off x="2901225" y="2695659"/>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12" name="Bildobjekt 11">
            <a:extLst>
              <a:ext uri="{FF2B5EF4-FFF2-40B4-BE49-F238E27FC236}">
                <a16:creationId xmlns:a16="http://schemas.microsoft.com/office/drawing/2014/main" id="{6A6FF52B-320F-C24D-B28C-5F310D59F2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5448" y="1585980"/>
            <a:ext cx="3198773" cy="4478283"/>
          </a:xfrm>
          <a:prstGeom prst="rect">
            <a:avLst/>
          </a:prstGeom>
        </p:spPr>
      </p:pic>
      <p:sp>
        <p:nvSpPr>
          <p:cNvPr id="20" name="TextBox 19"/>
          <p:cNvSpPr txBox="1"/>
          <p:nvPr/>
        </p:nvSpPr>
        <p:spPr>
          <a:xfrm>
            <a:off x="698751" y="639159"/>
            <a:ext cx="7707087" cy="584775"/>
          </a:xfrm>
          <a:prstGeom prst="rect">
            <a:avLst/>
          </a:prstGeom>
          <a:noFill/>
        </p:spPr>
        <p:txBody>
          <a:bodyPr wrap="square" rtlCol="0">
            <a:spAutoFit/>
          </a:bodyPr>
          <a:lstStyle/>
          <a:p>
            <a:r>
              <a:rPr lang="sv-SE" sz="3200" b="1" dirty="0">
                <a:latin typeface="+mj-lt"/>
              </a:rPr>
              <a:t>Kartongförpackningar får nytt liv!</a:t>
            </a:r>
            <a:endParaRPr lang="en-GB" sz="3200" b="1" dirty="0">
              <a:latin typeface="+mj-lt"/>
            </a:endParaRPr>
          </a:p>
        </p:txBody>
      </p:sp>
      <p:sp>
        <p:nvSpPr>
          <p:cNvPr id="22" name="TextBox 21"/>
          <p:cNvSpPr txBox="1"/>
          <p:nvPr/>
        </p:nvSpPr>
        <p:spPr>
          <a:xfrm>
            <a:off x="1474330" y="1650279"/>
            <a:ext cx="2386942" cy="1015663"/>
          </a:xfrm>
          <a:prstGeom prst="rect">
            <a:avLst/>
          </a:prstGeom>
          <a:noFill/>
        </p:spPr>
        <p:txBody>
          <a:bodyPr wrap="square" rtlCol="0">
            <a:spAutoFit/>
          </a:bodyPr>
          <a:lstStyle/>
          <a:p>
            <a:r>
              <a:rPr lang="sv-SE" sz="2000" b="1" dirty="0">
                <a:solidFill>
                  <a:schemeClr val="bg1"/>
                </a:solidFill>
              </a:rPr>
              <a:t>Vad kan vi göra av återvunnen kartong?</a:t>
            </a:r>
            <a:endParaRPr lang="en-GB" sz="2000" b="1" dirty="0">
              <a:solidFill>
                <a:schemeClr val="bg1"/>
              </a:solidFill>
            </a:endParaRPr>
          </a:p>
        </p:txBody>
      </p:sp>
      <p:pic>
        <p:nvPicPr>
          <p:cNvPr id="5" name="Bildobjekt 4" descr="En bild som visar bordsservis, inomhus, design, kaffe&#10;&#10;Automatiskt genererad beskrivning">
            <a:extLst>
              <a:ext uri="{FF2B5EF4-FFF2-40B4-BE49-F238E27FC236}">
                <a16:creationId xmlns:a16="http://schemas.microsoft.com/office/drawing/2014/main" id="{6815C160-5CCB-D03D-67C8-6ED10856B912}"/>
              </a:ext>
            </a:extLst>
          </p:cNvPr>
          <p:cNvPicPr>
            <a:picLocks noChangeAspect="1"/>
          </p:cNvPicPr>
          <p:nvPr/>
        </p:nvPicPr>
        <p:blipFill>
          <a:blip r:embed="rId4"/>
          <a:stretch>
            <a:fillRect/>
          </a:stretch>
        </p:blipFill>
        <p:spPr>
          <a:xfrm>
            <a:off x="4717773" y="825549"/>
            <a:ext cx="7858071" cy="5238714"/>
          </a:xfrm>
          <a:prstGeom prst="rect">
            <a:avLst/>
          </a:prstGeom>
        </p:spPr>
      </p:pic>
    </p:spTree>
    <p:extLst>
      <p:ext uri="{BB962C8B-B14F-4D97-AF65-F5344CB8AC3E}">
        <p14:creationId xmlns:p14="http://schemas.microsoft.com/office/powerpoint/2010/main" val="116416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med rundade hörn 19">
            <a:extLst>
              <a:ext uri="{FF2B5EF4-FFF2-40B4-BE49-F238E27FC236}">
                <a16:creationId xmlns:a16="http://schemas.microsoft.com/office/drawing/2014/main" id="{3142D5AD-E416-626C-C9A5-65AD288D4349}"/>
              </a:ext>
            </a:extLst>
          </p:cNvPr>
          <p:cNvSpPr/>
          <p:nvPr/>
        </p:nvSpPr>
        <p:spPr>
          <a:xfrm>
            <a:off x="7453931" y="3221773"/>
            <a:ext cx="2065871" cy="777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1" name="Rätvinklig triangel 20">
            <a:extLst>
              <a:ext uri="{FF2B5EF4-FFF2-40B4-BE49-F238E27FC236}">
                <a16:creationId xmlns:a16="http://schemas.microsoft.com/office/drawing/2014/main" id="{60DDF790-EFE7-B188-A0A8-A38CDCAD67AC}"/>
              </a:ext>
            </a:extLst>
          </p:cNvPr>
          <p:cNvSpPr/>
          <p:nvPr/>
        </p:nvSpPr>
        <p:spPr>
          <a:xfrm rot="10800000">
            <a:off x="8899719" y="3905176"/>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7" name="Rektangel med rundade hörn 16">
            <a:extLst>
              <a:ext uri="{FF2B5EF4-FFF2-40B4-BE49-F238E27FC236}">
                <a16:creationId xmlns:a16="http://schemas.microsoft.com/office/drawing/2014/main" id="{8C6D589B-0F61-74C1-8B1C-E3BC087DEBBC}"/>
              </a:ext>
            </a:extLst>
          </p:cNvPr>
          <p:cNvSpPr/>
          <p:nvPr/>
        </p:nvSpPr>
        <p:spPr>
          <a:xfrm>
            <a:off x="9690747" y="2204279"/>
            <a:ext cx="1751514" cy="777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3" name="Bildobjekt 2">
            <a:extLst>
              <a:ext uri="{FF2B5EF4-FFF2-40B4-BE49-F238E27FC236}">
                <a16:creationId xmlns:a16="http://schemas.microsoft.com/office/drawing/2014/main" id="{9AA881F9-987E-A58B-98AC-74F1449D29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3769" y="3097005"/>
            <a:ext cx="1998324" cy="2797653"/>
          </a:xfrm>
          <a:prstGeom prst="rect">
            <a:avLst/>
          </a:prstGeom>
        </p:spPr>
      </p:pic>
      <p:pic>
        <p:nvPicPr>
          <p:cNvPr id="2" name="Bildobjekt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08544" y="3402394"/>
            <a:ext cx="2144805" cy="2492264"/>
          </a:xfrm>
          <a:prstGeom prst="rect">
            <a:avLst/>
          </a:prstGeom>
        </p:spPr>
      </p:pic>
      <p:pic>
        <p:nvPicPr>
          <p:cNvPr id="1433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747325" y="1296851"/>
            <a:ext cx="4642532" cy="1764666"/>
          </a:xfrm>
          <a:prstGeom prst="rect">
            <a:avLst/>
          </a:prstGeom>
          <a:noFill/>
          <a:ln w="9525">
            <a:noFill/>
            <a:miter lim="800000"/>
            <a:headEnd/>
            <a:tailEnd/>
          </a:ln>
        </p:spPr>
      </p:pic>
      <p:pic>
        <p:nvPicPr>
          <p:cNvPr id="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2559465" y="1341113"/>
            <a:ext cx="1975859" cy="1988465"/>
          </a:xfrm>
          <a:prstGeom prst="rect">
            <a:avLst/>
          </a:prstGeom>
          <a:noFill/>
          <a:ln w="9525">
            <a:noFill/>
            <a:miter lim="800000"/>
            <a:headEnd/>
            <a:tailEnd/>
          </a:ln>
        </p:spPr>
      </p:pic>
      <p:sp>
        <p:nvSpPr>
          <p:cNvPr id="7" name="TextBox 6"/>
          <p:cNvSpPr txBox="1"/>
          <p:nvPr/>
        </p:nvSpPr>
        <p:spPr>
          <a:xfrm>
            <a:off x="620066" y="585603"/>
            <a:ext cx="7707087" cy="584775"/>
          </a:xfrm>
          <a:prstGeom prst="rect">
            <a:avLst/>
          </a:prstGeom>
          <a:noFill/>
        </p:spPr>
        <p:txBody>
          <a:bodyPr wrap="square" rtlCol="0">
            <a:spAutoFit/>
          </a:bodyPr>
          <a:lstStyle/>
          <a:p>
            <a:r>
              <a:rPr lang="sv-SE" sz="3200" b="1" dirty="0">
                <a:latin typeface="+mj-lt"/>
              </a:rPr>
              <a:t>Hur mycket återvinner vi?</a:t>
            </a:r>
            <a:endParaRPr lang="en-GB" sz="3200" b="1" dirty="0">
              <a:latin typeface="+mj-lt"/>
            </a:endParaRPr>
          </a:p>
        </p:txBody>
      </p:sp>
      <p:sp>
        <p:nvSpPr>
          <p:cNvPr id="14" name="TextBox 13"/>
          <p:cNvSpPr txBox="1"/>
          <p:nvPr/>
        </p:nvSpPr>
        <p:spPr>
          <a:xfrm>
            <a:off x="7552817" y="3285039"/>
            <a:ext cx="1893095" cy="646331"/>
          </a:xfrm>
          <a:prstGeom prst="rect">
            <a:avLst/>
          </a:prstGeom>
          <a:noFill/>
        </p:spPr>
        <p:txBody>
          <a:bodyPr wrap="square" rtlCol="0">
            <a:spAutoFit/>
          </a:bodyPr>
          <a:lstStyle/>
          <a:p>
            <a:r>
              <a:rPr lang="sv-SE" b="1" dirty="0">
                <a:solidFill>
                  <a:schemeClr val="bg1"/>
                </a:solidFill>
              </a:rPr>
              <a:t>Hur kan vi öka återvinningen?</a:t>
            </a:r>
            <a:endParaRPr lang="en-GB" b="1" dirty="0">
              <a:solidFill>
                <a:schemeClr val="bg1"/>
              </a:solidFill>
            </a:endParaRPr>
          </a:p>
        </p:txBody>
      </p:sp>
      <p:sp>
        <p:nvSpPr>
          <p:cNvPr id="23" name="TextBox 22"/>
          <p:cNvSpPr txBox="1"/>
          <p:nvPr/>
        </p:nvSpPr>
        <p:spPr>
          <a:xfrm>
            <a:off x="9806534" y="2275274"/>
            <a:ext cx="1693784" cy="646331"/>
          </a:xfrm>
          <a:prstGeom prst="rect">
            <a:avLst/>
          </a:prstGeom>
          <a:noFill/>
        </p:spPr>
        <p:txBody>
          <a:bodyPr wrap="square" rtlCol="0">
            <a:spAutoFit/>
          </a:bodyPr>
          <a:lstStyle/>
          <a:p>
            <a:r>
              <a:rPr lang="sv-SE" b="1" dirty="0">
                <a:solidFill>
                  <a:schemeClr val="bg1"/>
                </a:solidFill>
              </a:rPr>
              <a:t>Varför är det så tror du?</a:t>
            </a:r>
            <a:endParaRPr lang="en-GB" b="1" dirty="0">
              <a:solidFill>
                <a:schemeClr val="bg1"/>
              </a:solidFill>
            </a:endParaRPr>
          </a:p>
        </p:txBody>
      </p:sp>
      <p:pic>
        <p:nvPicPr>
          <p:cNvPr id="8" name="Bildobjekt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6365" y="1082153"/>
            <a:ext cx="2324745" cy="2536835"/>
          </a:xfrm>
          <a:prstGeom prst="rect">
            <a:avLst/>
          </a:prstGeom>
        </p:spPr>
      </p:pic>
      <p:sp>
        <p:nvSpPr>
          <p:cNvPr id="24" name="TextBox 17"/>
          <p:cNvSpPr txBox="1"/>
          <p:nvPr/>
        </p:nvSpPr>
        <p:spPr>
          <a:xfrm>
            <a:off x="3641966" y="5631408"/>
            <a:ext cx="6449217" cy="338554"/>
          </a:xfrm>
          <a:prstGeom prst="rect">
            <a:avLst/>
          </a:prstGeom>
          <a:noFill/>
        </p:spPr>
        <p:txBody>
          <a:bodyPr wrap="square" rtlCol="0">
            <a:spAutoFit/>
          </a:bodyPr>
          <a:lstStyle/>
          <a:p>
            <a:r>
              <a:rPr lang="sv-SE" sz="1600" dirty="0">
                <a:solidFill>
                  <a:schemeClr val="accent2"/>
                </a:solidFill>
                <a:hlinkClick r:id="rId8">
                  <a:extLst>
                    <a:ext uri="{A12FA001-AC4F-418D-AE19-62706E023703}">
                      <ahyp:hlinkClr xmlns:ahyp="http://schemas.microsoft.com/office/drawing/2018/hyperlinkcolor" val="tx"/>
                    </a:ext>
                  </a:extLst>
                </a:hlinkClick>
              </a:rPr>
              <a:t>Titta här på hur plast, glas, papper, tidningar &amp; metall återvinns</a:t>
            </a:r>
            <a:endParaRPr lang="en-GB" sz="1600" dirty="0">
              <a:solidFill>
                <a:schemeClr val="accent2"/>
              </a:solidFill>
            </a:endParaRPr>
          </a:p>
        </p:txBody>
      </p:sp>
      <p:sp>
        <p:nvSpPr>
          <p:cNvPr id="13" name="Rektangel med rundade hörn 12">
            <a:extLst>
              <a:ext uri="{FF2B5EF4-FFF2-40B4-BE49-F238E27FC236}">
                <a16:creationId xmlns:a16="http://schemas.microsoft.com/office/drawing/2014/main" id="{017F434C-7A09-E651-7C9B-D483B72A1832}"/>
              </a:ext>
            </a:extLst>
          </p:cNvPr>
          <p:cNvSpPr/>
          <p:nvPr/>
        </p:nvSpPr>
        <p:spPr>
          <a:xfrm>
            <a:off x="3314304" y="3500313"/>
            <a:ext cx="2953718" cy="18649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6" name="Rätvinklig triangel 15">
            <a:extLst>
              <a:ext uri="{FF2B5EF4-FFF2-40B4-BE49-F238E27FC236}">
                <a16:creationId xmlns:a16="http://schemas.microsoft.com/office/drawing/2014/main" id="{D4159C69-4055-7A65-936A-6F350C49A805}"/>
              </a:ext>
            </a:extLst>
          </p:cNvPr>
          <p:cNvSpPr/>
          <p:nvPr/>
        </p:nvSpPr>
        <p:spPr>
          <a:xfrm rot="10800000">
            <a:off x="3025729" y="405802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1" name="TextBox 10"/>
          <p:cNvSpPr txBox="1"/>
          <p:nvPr/>
        </p:nvSpPr>
        <p:spPr>
          <a:xfrm>
            <a:off x="3421970" y="3736834"/>
            <a:ext cx="2846052" cy="1323439"/>
          </a:xfrm>
          <a:prstGeom prst="rect">
            <a:avLst/>
          </a:prstGeom>
          <a:noFill/>
        </p:spPr>
        <p:txBody>
          <a:bodyPr wrap="square" rtlCol="0">
            <a:spAutoFit/>
          </a:bodyPr>
          <a:lstStyle/>
          <a:p>
            <a:r>
              <a:rPr lang="sv-SE" sz="1600" b="1" dirty="0">
                <a:solidFill>
                  <a:schemeClr val="bg1"/>
                </a:solidFill>
              </a:rPr>
              <a:t>Visste du att?</a:t>
            </a:r>
          </a:p>
          <a:p>
            <a:r>
              <a:rPr lang="sv-SE" sz="1600" dirty="0">
                <a:solidFill>
                  <a:schemeClr val="bg1"/>
                </a:solidFill>
              </a:rPr>
              <a:t>Många kartongförpackningar, för t.ex. mjölk, fil &amp; juice, lämnas till återvinning, men inte alla.</a:t>
            </a:r>
          </a:p>
        </p:txBody>
      </p:sp>
      <p:sp>
        <p:nvSpPr>
          <p:cNvPr id="18" name="Rätvinklig triangel 17">
            <a:extLst>
              <a:ext uri="{FF2B5EF4-FFF2-40B4-BE49-F238E27FC236}">
                <a16:creationId xmlns:a16="http://schemas.microsoft.com/office/drawing/2014/main" id="{244EDB5C-1BAC-B842-EACA-A2A8D3F64AED}"/>
              </a:ext>
            </a:extLst>
          </p:cNvPr>
          <p:cNvSpPr/>
          <p:nvPr/>
        </p:nvSpPr>
        <p:spPr>
          <a:xfrm rot="5400000">
            <a:off x="10058775" y="2910794"/>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7" name="Rektangel med rundade hörn 26">
            <a:extLst>
              <a:ext uri="{FF2B5EF4-FFF2-40B4-BE49-F238E27FC236}">
                <a16:creationId xmlns:a16="http://schemas.microsoft.com/office/drawing/2014/main" id="{E2183847-5615-51A1-B2BB-148BD1FAC239}"/>
              </a:ext>
            </a:extLst>
          </p:cNvPr>
          <p:cNvSpPr/>
          <p:nvPr/>
        </p:nvSpPr>
        <p:spPr>
          <a:xfrm>
            <a:off x="6979764" y="4929302"/>
            <a:ext cx="2209183" cy="51857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8" name="Rätvinklig triangel 27">
            <a:extLst>
              <a:ext uri="{FF2B5EF4-FFF2-40B4-BE49-F238E27FC236}">
                <a16:creationId xmlns:a16="http://schemas.microsoft.com/office/drawing/2014/main" id="{48048BD3-DB44-750E-4904-0218A22F0122}"/>
              </a:ext>
            </a:extLst>
          </p:cNvPr>
          <p:cNvSpPr/>
          <p:nvPr/>
        </p:nvSpPr>
        <p:spPr>
          <a:xfrm rot="16200000">
            <a:off x="8596676" y="471099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5" name="TextBox 14"/>
          <p:cNvSpPr txBox="1"/>
          <p:nvPr/>
        </p:nvSpPr>
        <p:spPr>
          <a:xfrm>
            <a:off x="7068591" y="4995935"/>
            <a:ext cx="2553195" cy="369332"/>
          </a:xfrm>
          <a:prstGeom prst="rect">
            <a:avLst/>
          </a:prstGeom>
          <a:noFill/>
        </p:spPr>
        <p:txBody>
          <a:bodyPr wrap="square" rtlCol="0">
            <a:spAutoFit/>
          </a:bodyPr>
          <a:lstStyle/>
          <a:p>
            <a:r>
              <a:rPr lang="sv-SE" b="1" dirty="0">
                <a:solidFill>
                  <a:schemeClr val="bg1"/>
                </a:solidFill>
              </a:rPr>
              <a:t>Vad kan du göra?</a:t>
            </a:r>
            <a:endParaRPr lang="en-GB" b="1" dirty="0">
              <a:solidFill>
                <a:schemeClr val="bg1"/>
              </a:solidFill>
            </a:endParaRPr>
          </a:p>
        </p:txBody>
      </p:sp>
      <p:pic>
        <p:nvPicPr>
          <p:cNvPr id="29" name="Picture 2">
            <a:extLst>
              <a:ext uri="{FF2B5EF4-FFF2-40B4-BE49-F238E27FC236}">
                <a16:creationId xmlns:a16="http://schemas.microsoft.com/office/drawing/2014/main" id="{AA32CB85-D38C-79E1-7B49-F2F3E3CDCCE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3314304" y="5631408"/>
            <a:ext cx="371204" cy="371204"/>
          </a:xfrm>
          <a:prstGeom prst="rect">
            <a:avLst/>
          </a:prstGeom>
          <a:noFill/>
        </p:spPr>
      </p:pic>
    </p:spTree>
    <p:extLst>
      <p:ext uri="{BB962C8B-B14F-4D97-AF65-F5344CB8AC3E}">
        <p14:creationId xmlns:p14="http://schemas.microsoft.com/office/powerpoint/2010/main" val="13145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3" grpId="0"/>
      <p:bldP spid="24"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0750" y="603621"/>
            <a:ext cx="7707087" cy="1077218"/>
          </a:xfrm>
          <a:prstGeom prst="rect">
            <a:avLst/>
          </a:prstGeom>
          <a:noFill/>
        </p:spPr>
        <p:txBody>
          <a:bodyPr wrap="square" rtlCol="0">
            <a:spAutoFit/>
          </a:bodyPr>
          <a:lstStyle/>
          <a:p>
            <a:r>
              <a:rPr lang="sv-SE" sz="3200" b="1" dirty="0">
                <a:latin typeface="+mj-lt"/>
              </a:rPr>
              <a:t>Antar du utmaningen </a:t>
            </a:r>
          </a:p>
          <a:p>
            <a:r>
              <a:rPr lang="sv-SE" sz="3200" b="1" dirty="0">
                <a:latin typeface="+mj-lt"/>
              </a:rPr>
              <a:t>och deltar i Kartongmatchen?</a:t>
            </a:r>
            <a:endParaRPr lang="en-GB" sz="3200" b="1" dirty="0">
              <a:latin typeface="+mj-lt"/>
            </a:endParaRPr>
          </a:p>
        </p:txBody>
      </p:sp>
      <p:pic>
        <p:nvPicPr>
          <p:cNvPr id="12" name="Bildobjekt 11">
            <a:extLst>
              <a:ext uri="{FF2B5EF4-FFF2-40B4-BE49-F238E27FC236}">
                <a16:creationId xmlns:a16="http://schemas.microsoft.com/office/drawing/2014/main" id="{53ED1DE2-9B31-764A-921F-6DA2F28B64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86868" y="2094974"/>
            <a:ext cx="6539392" cy="3678408"/>
          </a:xfrm>
          <a:prstGeom prst="rect">
            <a:avLst/>
          </a:prstGeom>
        </p:spPr>
      </p:pic>
      <p:grpSp>
        <p:nvGrpSpPr>
          <p:cNvPr id="2" name="Grupp 1">
            <a:extLst>
              <a:ext uri="{FF2B5EF4-FFF2-40B4-BE49-F238E27FC236}">
                <a16:creationId xmlns:a16="http://schemas.microsoft.com/office/drawing/2014/main" id="{197641FB-7676-96C6-953C-71B4CF056662}"/>
              </a:ext>
            </a:extLst>
          </p:cNvPr>
          <p:cNvGrpSpPr/>
          <p:nvPr/>
        </p:nvGrpSpPr>
        <p:grpSpPr>
          <a:xfrm>
            <a:off x="7901975" y="1680839"/>
            <a:ext cx="1916942" cy="921349"/>
            <a:chOff x="6051665" y="1360715"/>
            <a:chExt cx="1437706" cy="691013"/>
          </a:xfrm>
        </p:grpSpPr>
        <p:sp>
          <p:nvSpPr>
            <p:cNvPr id="3" name="Rektangel med rundade hörn 2">
              <a:extLst>
                <a:ext uri="{FF2B5EF4-FFF2-40B4-BE49-F238E27FC236}">
                  <a16:creationId xmlns:a16="http://schemas.microsoft.com/office/drawing/2014/main" id="{41675963-11E6-FDC6-7F3F-6A33CA61B974}"/>
                </a:ext>
              </a:extLst>
            </p:cNvPr>
            <p:cNvSpPr/>
            <p:nvPr/>
          </p:nvSpPr>
          <p:spPr>
            <a:xfrm>
              <a:off x="6051665" y="1360715"/>
              <a:ext cx="1437706" cy="527174"/>
            </a:xfrm>
            <a:prstGeom prst="roundRect">
              <a:avLst/>
            </a:prstGeom>
            <a:solidFill>
              <a:srgbClr val="023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1600" b="1" dirty="0">
                  <a:solidFill>
                    <a:schemeClr val="bg1"/>
                  </a:solidFill>
                </a:rPr>
                <a:t>Det är lätt och </a:t>
              </a:r>
              <a:br>
                <a:rPr lang="sv-SE" sz="1600" b="1" dirty="0">
                  <a:solidFill>
                    <a:schemeClr val="bg1"/>
                  </a:solidFill>
                </a:rPr>
              </a:br>
              <a:r>
                <a:rPr lang="sv-SE" sz="1600" b="1" dirty="0">
                  <a:solidFill>
                    <a:schemeClr val="bg1"/>
                  </a:solidFill>
                </a:rPr>
                <a:t>rätt att återvinna</a:t>
              </a:r>
            </a:p>
          </p:txBody>
        </p:sp>
        <p:sp>
          <p:nvSpPr>
            <p:cNvPr id="4" name="Rätvinklig triangel 3">
              <a:extLst>
                <a:ext uri="{FF2B5EF4-FFF2-40B4-BE49-F238E27FC236}">
                  <a16:creationId xmlns:a16="http://schemas.microsoft.com/office/drawing/2014/main" id="{DC4DEA5E-6DB1-CD4C-A659-5E7DD190F716}"/>
                </a:ext>
              </a:extLst>
            </p:cNvPr>
            <p:cNvSpPr/>
            <p:nvPr/>
          </p:nvSpPr>
          <p:spPr>
            <a:xfrm rot="5400000">
              <a:off x="6347247" y="1842751"/>
              <a:ext cx="208515" cy="209439"/>
            </a:xfrm>
            <a:prstGeom prst="rtTriangle">
              <a:avLst/>
            </a:prstGeom>
            <a:solidFill>
              <a:srgbClr val="023F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grpSp>
    </p:spTree>
    <p:extLst>
      <p:ext uri="{BB962C8B-B14F-4D97-AF65-F5344CB8AC3E}">
        <p14:creationId xmlns:p14="http://schemas.microsoft.com/office/powerpoint/2010/main" val="240724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9"/>
          <p:cNvSpPr txBox="1"/>
          <p:nvPr/>
        </p:nvSpPr>
        <p:spPr>
          <a:xfrm>
            <a:off x="6025868" y="822350"/>
            <a:ext cx="7707087" cy="830997"/>
          </a:xfrm>
          <a:prstGeom prst="rect">
            <a:avLst/>
          </a:prstGeom>
          <a:noFill/>
        </p:spPr>
        <p:txBody>
          <a:bodyPr wrap="square" rtlCol="0">
            <a:spAutoFit/>
          </a:bodyPr>
          <a:lstStyle/>
          <a:p>
            <a:r>
              <a:rPr lang="sv-SE" sz="2400" b="1" dirty="0">
                <a:latin typeface="+mj-lt"/>
              </a:rPr>
              <a:t>Kartongmatchen 2024/2025 </a:t>
            </a:r>
          </a:p>
          <a:p>
            <a:r>
              <a:rPr lang="sv-SE" sz="2400" b="1" dirty="0">
                <a:latin typeface="+mj-lt"/>
              </a:rPr>
              <a:t>i Sverige, Finland och Danmark</a:t>
            </a:r>
            <a:endParaRPr lang="en-GB" sz="2400" b="1" dirty="0">
              <a:latin typeface="+mj-lt"/>
            </a:endParaRPr>
          </a:p>
        </p:txBody>
      </p:sp>
      <p:sp>
        <p:nvSpPr>
          <p:cNvPr id="10" name="textruta 9"/>
          <p:cNvSpPr txBox="1"/>
          <p:nvPr/>
        </p:nvSpPr>
        <p:spPr>
          <a:xfrm>
            <a:off x="6025867" y="1826941"/>
            <a:ext cx="4872037" cy="3539430"/>
          </a:xfrm>
          <a:prstGeom prst="rect">
            <a:avLst/>
          </a:prstGeom>
          <a:noFill/>
        </p:spPr>
        <p:txBody>
          <a:bodyPr wrap="square" rtlCol="0">
            <a:spAutoFit/>
          </a:bodyPr>
          <a:lstStyle/>
          <a:p>
            <a:pPr marL="285744" indent="-285744">
              <a:buFont typeface="Arial"/>
              <a:buChar char="•"/>
            </a:pPr>
            <a:r>
              <a:rPr lang="sv-SE" sz="1600" dirty="0"/>
              <a:t>De senaste åren har närmare 330 000 barn och elever deltagit i Kartongmatchen</a:t>
            </a:r>
          </a:p>
          <a:p>
            <a:pPr marL="285744" indent="-285744">
              <a:buFont typeface="Arial"/>
              <a:buChar char="•"/>
            </a:pPr>
            <a:endParaRPr lang="sv-SE" sz="1600" dirty="0"/>
          </a:p>
          <a:p>
            <a:pPr marL="285744" indent="-285744">
              <a:buFont typeface="Arial"/>
              <a:buChar char="•"/>
            </a:pPr>
            <a:r>
              <a:rPr lang="sv-SE" sz="1600" dirty="0"/>
              <a:t>Tävlingen körs samtidigt i både Sverige, Finland och Danmark. Allt för att öka återvinningen!</a:t>
            </a:r>
          </a:p>
          <a:p>
            <a:pPr marL="285744" indent="-285744">
              <a:buFont typeface="Arial"/>
              <a:buChar char="•"/>
            </a:pPr>
            <a:endParaRPr lang="sv-SE" sz="1600" dirty="0"/>
          </a:p>
          <a:p>
            <a:pPr marL="285744" indent="-285744">
              <a:buFont typeface="Arial"/>
              <a:buChar char="•"/>
            </a:pPr>
            <a:r>
              <a:rPr lang="sv-SE" sz="1600" dirty="0"/>
              <a:t>Tävlingen är öppen för alla från förskola till årskurs 6 i alla länderna.</a:t>
            </a:r>
          </a:p>
          <a:p>
            <a:endParaRPr lang="sv-SE" sz="1600" dirty="0"/>
          </a:p>
          <a:p>
            <a:pPr marL="285744" indent="-285744">
              <a:buFont typeface="Arial"/>
              <a:buChar char="•"/>
            </a:pPr>
            <a:r>
              <a:rPr lang="sv-SE" sz="1600" dirty="0"/>
              <a:t>Ni kan följa den finska Kartongmatchen och få inspiration av deras inskickade uppgifter på </a:t>
            </a:r>
            <a:r>
              <a:rPr lang="sv-SE" sz="1600" dirty="0">
                <a:hlinkClick r:id="rId3"/>
              </a:rPr>
              <a:t>www.kartonkikilpailu.fi</a:t>
            </a:r>
            <a:r>
              <a:rPr lang="sv-SE" sz="1600" dirty="0"/>
              <a:t> Den danska följer ni på </a:t>
            </a:r>
            <a:r>
              <a:rPr lang="sv-SE" sz="1600" dirty="0">
                <a:hlinkClick r:id="rId4"/>
              </a:rPr>
              <a:t>www.kartondysten.dk</a:t>
            </a:r>
            <a:r>
              <a:rPr lang="sv-SE" sz="1600" dirty="0"/>
              <a:t> </a:t>
            </a:r>
          </a:p>
          <a:p>
            <a:endParaRPr lang="sv-SE" sz="1600" dirty="0"/>
          </a:p>
        </p:txBody>
      </p:sp>
      <p:pic>
        <p:nvPicPr>
          <p:cNvPr id="13" name="Bildobjekt 12">
            <a:extLst>
              <a:ext uri="{FF2B5EF4-FFF2-40B4-BE49-F238E27FC236}">
                <a16:creationId xmlns:a16="http://schemas.microsoft.com/office/drawing/2014/main" id="{43A7594A-0CD0-9F41-912E-821124B9D9D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78071" y="1480488"/>
            <a:ext cx="4872036" cy="4060029"/>
          </a:xfrm>
          <a:prstGeom prst="rect">
            <a:avLst/>
          </a:prstGeom>
        </p:spPr>
      </p:pic>
    </p:spTree>
    <p:extLst>
      <p:ext uri="{BB962C8B-B14F-4D97-AF65-F5344CB8AC3E}">
        <p14:creationId xmlns:p14="http://schemas.microsoft.com/office/powerpoint/2010/main" val="112362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2A534E-D129-914A-B206-5117D11DD319}" type="slidenum">
              <a:rPr lang="sv-SE" smtClean="0"/>
              <a:pPr/>
              <a:t>15</a:t>
            </a:fld>
            <a:endParaRPr lang="en-GB" dirty="0"/>
          </a:p>
        </p:txBody>
      </p:sp>
      <p:pic>
        <p:nvPicPr>
          <p:cNvPr id="5" name="Bildobjekt 4" descr="En bild som visar text, leende, klädsel, Internetreklam&#10;&#10;Automatiskt genererad beskrivning">
            <a:extLst>
              <a:ext uri="{FF2B5EF4-FFF2-40B4-BE49-F238E27FC236}">
                <a16:creationId xmlns:a16="http://schemas.microsoft.com/office/drawing/2014/main" id="{29770E00-3F83-B55D-B543-099B09B95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97399">
            <a:off x="2947276" y="701296"/>
            <a:ext cx="6297447" cy="5891013"/>
          </a:xfrm>
          <a:prstGeom prst="rect">
            <a:avLst/>
          </a:prstGeom>
        </p:spPr>
      </p:pic>
    </p:spTree>
    <p:extLst>
      <p:ext uri="{BB962C8B-B14F-4D97-AF65-F5344CB8AC3E}">
        <p14:creationId xmlns:p14="http://schemas.microsoft.com/office/powerpoint/2010/main" val="53425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B27BABF-AD92-7E95-2177-F1B90086AD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5769" y="3885000"/>
            <a:ext cx="1828032" cy="1828032"/>
          </a:xfrm>
          <a:prstGeom prst="rect">
            <a:avLst/>
          </a:prstGeom>
        </p:spPr>
      </p:pic>
      <p:pic>
        <p:nvPicPr>
          <p:cNvPr id="2" name="Bildobjekt 1">
            <a:extLst>
              <a:ext uri="{FF2B5EF4-FFF2-40B4-BE49-F238E27FC236}">
                <a16:creationId xmlns:a16="http://schemas.microsoft.com/office/drawing/2014/main" id="{1CAF771D-0B51-BDD2-6876-48703BF49F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12994" y="871374"/>
            <a:ext cx="3214431" cy="4500203"/>
          </a:xfrm>
          <a:prstGeom prst="rect">
            <a:avLst/>
          </a:prstGeom>
        </p:spPr>
      </p:pic>
      <p:sp>
        <p:nvSpPr>
          <p:cNvPr id="11" name="TextBox 10"/>
          <p:cNvSpPr txBox="1"/>
          <p:nvPr/>
        </p:nvSpPr>
        <p:spPr>
          <a:xfrm>
            <a:off x="1639085" y="1200593"/>
            <a:ext cx="3063833" cy="1231106"/>
          </a:xfrm>
          <a:prstGeom prst="rect">
            <a:avLst/>
          </a:prstGeom>
          <a:noFill/>
        </p:spPr>
        <p:txBody>
          <a:bodyPr wrap="square" rtlCol="0">
            <a:spAutoFit/>
          </a:bodyPr>
          <a:lstStyle/>
          <a:p>
            <a:pPr marL="457189" indent="-457189"/>
            <a:r>
              <a:rPr lang="sv-SE" sz="2000" b="1" dirty="0"/>
              <a:t>Vad ska man göra? </a:t>
            </a:r>
            <a:r>
              <a:rPr lang="sv-SE" dirty="0"/>
              <a:t>	</a:t>
            </a:r>
          </a:p>
          <a:p>
            <a:pPr marL="457189" indent="-457189"/>
            <a:r>
              <a:rPr lang="sv-SE" dirty="0"/>
              <a:t>Tillsammans ska vi hjälpas</a:t>
            </a:r>
          </a:p>
          <a:p>
            <a:pPr marL="457189" indent="-457189"/>
            <a:r>
              <a:rPr lang="sv-SE" dirty="0"/>
              <a:t>åt för att öka återvinningen</a:t>
            </a:r>
          </a:p>
          <a:p>
            <a:pPr marL="457189" indent="-457189"/>
            <a:r>
              <a:rPr lang="sv-SE" dirty="0"/>
              <a:t>av kartongförpackningar </a:t>
            </a:r>
            <a:endParaRPr lang="en-GB" dirty="0"/>
          </a:p>
        </p:txBody>
      </p:sp>
      <p:sp>
        <p:nvSpPr>
          <p:cNvPr id="38" name="TextBox 37"/>
          <p:cNvSpPr txBox="1"/>
          <p:nvPr/>
        </p:nvSpPr>
        <p:spPr>
          <a:xfrm>
            <a:off x="7338484" y="1200593"/>
            <a:ext cx="3214431" cy="3447098"/>
          </a:xfrm>
          <a:prstGeom prst="rect">
            <a:avLst/>
          </a:prstGeom>
          <a:noFill/>
        </p:spPr>
        <p:txBody>
          <a:bodyPr wrap="square" rtlCol="0">
            <a:spAutoFit/>
          </a:bodyPr>
          <a:lstStyle/>
          <a:p>
            <a:pPr marL="457189" indent="-457189"/>
            <a:r>
              <a:rPr lang="sv-SE" sz="2000" b="1" dirty="0"/>
              <a:t>Vinnare?</a:t>
            </a:r>
          </a:p>
          <a:p>
            <a:r>
              <a:rPr lang="sv-SE" dirty="0"/>
              <a:t>Lottas fram bland alla förskolor, F-3 och 4-6 . </a:t>
            </a:r>
            <a:br>
              <a:rPr lang="sv-SE" dirty="0"/>
            </a:br>
            <a:r>
              <a:rPr lang="sv-SE" dirty="0"/>
              <a:t>Varje gjord utmaning = en lott i dragningen</a:t>
            </a:r>
          </a:p>
          <a:p>
            <a:r>
              <a:rPr lang="sv-SE" dirty="0"/>
              <a:t>	</a:t>
            </a:r>
          </a:p>
          <a:p>
            <a:pPr marL="285750" indent="-285750">
              <a:buFont typeface="Arial" panose="020B0604020202020204" pitchFamily="34" charset="0"/>
              <a:buChar char="•"/>
            </a:pPr>
            <a:r>
              <a:rPr lang="sv-SE" i="1" dirty="0"/>
              <a:t>Kartongrekordet!</a:t>
            </a:r>
          </a:p>
          <a:p>
            <a:pPr marL="285750" indent="-285750">
              <a:buFont typeface="Arial" panose="020B0604020202020204" pitchFamily="34" charset="0"/>
              <a:buChar char="•"/>
            </a:pPr>
            <a:r>
              <a:rPr lang="sv-SE" i="1" dirty="0"/>
              <a:t>Återvinningskampanjen!</a:t>
            </a:r>
          </a:p>
          <a:p>
            <a:pPr marL="285750" indent="-285750">
              <a:buFont typeface="Arial" panose="020B0604020202020204" pitchFamily="34" charset="0"/>
              <a:buChar char="•"/>
            </a:pPr>
            <a:r>
              <a:rPr lang="sv-SE" i="1" dirty="0"/>
              <a:t>Vår kartongslogan</a:t>
            </a:r>
          </a:p>
          <a:p>
            <a:pPr marL="285750" indent="-285750">
              <a:buFont typeface="Arial" panose="020B0604020202020204" pitchFamily="34" charset="0"/>
              <a:buChar char="•"/>
            </a:pPr>
            <a:r>
              <a:rPr lang="sv-SE" i="1" dirty="0"/>
              <a:t>Kartongkreativ</a:t>
            </a:r>
          </a:p>
          <a:p>
            <a:pPr marL="285750" indent="-285750">
              <a:buFont typeface="Arial" panose="020B0604020202020204" pitchFamily="34" charset="0"/>
              <a:buChar char="•"/>
            </a:pPr>
            <a:r>
              <a:rPr lang="sv-SE" i="1" dirty="0"/>
              <a:t>Berätta för 100!</a:t>
            </a:r>
            <a:endParaRPr lang="en-GB" i="1" dirty="0"/>
          </a:p>
          <a:p>
            <a:pPr marL="457189" indent="-457189"/>
            <a:endParaRPr lang="sv-SE" i="1" dirty="0"/>
          </a:p>
        </p:txBody>
      </p:sp>
      <p:sp>
        <p:nvSpPr>
          <p:cNvPr id="3" name="textruta 2"/>
          <p:cNvSpPr txBox="1"/>
          <p:nvPr/>
        </p:nvSpPr>
        <p:spPr>
          <a:xfrm>
            <a:off x="1673807" y="2751666"/>
            <a:ext cx="2331063" cy="1231106"/>
          </a:xfrm>
          <a:prstGeom prst="rect">
            <a:avLst/>
          </a:prstGeom>
          <a:noFill/>
        </p:spPr>
        <p:txBody>
          <a:bodyPr wrap="square" rtlCol="0">
            <a:spAutoFit/>
          </a:bodyPr>
          <a:lstStyle/>
          <a:p>
            <a:r>
              <a:rPr lang="sv-SE" sz="2000" b="1" dirty="0"/>
              <a:t>Tävlingsperiod? </a:t>
            </a:r>
          </a:p>
          <a:p>
            <a:r>
              <a:rPr lang="sv-SE" dirty="0"/>
              <a:t>Avslutas 13 april 2025</a:t>
            </a:r>
          </a:p>
          <a:p>
            <a:endParaRPr lang="sv-SE" dirty="0"/>
          </a:p>
        </p:txBody>
      </p:sp>
      <p:sp>
        <p:nvSpPr>
          <p:cNvPr id="5" name="Rektangel med rundade hörn 4">
            <a:extLst>
              <a:ext uri="{FF2B5EF4-FFF2-40B4-BE49-F238E27FC236}">
                <a16:creationId xmlns:a16="http://schemas.microsoft.com/office/drawing/2014/main" id="{865954DC-9819-C4E2-3C9F-CF620B97FD30}"/>
              </a:ext>
            </a:extLst>
          </p:cNvPr>
          <p:cNvSpPr/>
          <p:nvPr/>
        </p:nvSpPr>
        <p:spPr>
          <a:xfrm>
            <a:off x="6451600" y="5504339"/>
            <a:ext cx="3442735" cy="7832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6" name="Rätvinklig triangel 5">
            <a:extLst>
              <a:ext uri="{FF2B5EF4-FFF2-40B4-BE49-F238E27FC236}">
                <a16:creationId xmlns:a16="http://schemas.microsoft.com/office/drawing/2014/main" id="{5807EC28-A136-EB16-A804-1CFBB9CADE4D}"/>
              </a:ext>
            </a:extLst>
          </p:cNvPr>
          <p:cNvSpPr/>
          <p:nvPr/>
        </p:nvSpPr>
        <p:spPr>
          <a:xfrm rot="16200000">
            <a:off x="9036992" y="5234565"/>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9" name="TextBox 14"/>
          <p:cNvSpPr txBox="1"/>
          <p:nvPr/>
        </p:nvSpPr>
        <p:spPr>
          <a:xfrm>
            <a:off x="6553200" y="5593342"/>
            <a:ext cx="3341135" cy="584775"/>
          </a:xfrm>
          <a:prstGeom prst="rect">
            <a:avLst/>
          </a:prstGeom>
          <a:noFill/>
        </p:spPr>
        <p:txBody>
          <a:bodyPr wrap="square" rtlCol="0">
            <a:spAutoFit/>
          </a:bodyPr>
          <a:lstStyle/>
          <a:p>
            <a:r>
              <a:rPr lang="sv-SE" sz="1600" dirty="0">
                <a:solidFill>
                  <a:schemeClr val="bg1"/>
                </a:solidFill>
              </a:rPr>
              <a:t>All information om tävlingen hittar</a:t>
            </a:r>
          </a:p>
          <a:p>
            <a:r>
              <a:rPr lang="sv-SE" sz="1600" dirty="0">
                <a:solidFill>
                  <a:schemeClr val="bg1"/>
                </a:solidFill>
              </a:rPr>
              <a:t>ni på </a:t>
            </a:r>
            <a:r>
              <a:rPr lang="sv-SE" sz="1600" b="1" dirty="0">
                <a:solidFill>
                  <a:schemeClr val="bg1"/>
                </a:solidFill>
                <a:hlinkClick r:id="rId5">
                  <a:extLst>
                    <a:ext uri="{A12FA001-AC4F-418D-AE19-62706E023703}">
                      <ahyp:hlinkClr xmlns:ahyp="http://schemas.microsoft.com/office/drawing/2018/hyperlinkcolor" val="tx"/>
                    </a:ext>
                  </a:extLst>
                </a:hlinkClick>
              </a:rPr>
              <a:t>www.kartongmatchen.se</a:t>
            </a:r>
            <a:endParaRPr lang="en-GB" sz="1600" b="1" dirty="0">
              <a:solidFill>
                <a:schemeClr val="bg1"/>
              </a:solidFill>
            </a:endParaRPr>
          </a:p>
        </p:txBody>
      </p:sp>
    </p:spTree>
    <p:extLst>
      <p:ext uri="{BB962C8B-B14F-4D97-AF65-F5344CB8AC3E}">
        <p14:creationId xmlns:p14="http://schemas.microsoft.com/office/powerpoint/2010/main" val="23574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496894" y="2138239"/>
            <a:ext cx="4782007" cy="1754326"/>
          </a:xfrm>
          <a:prstGeom prst="rect">
            <a:avLst/>
          </a:prstGeom>
          <a:noFill/>
        </p:spPr>
        <p:txBody>
          <a:bodyPr wrap="square" rtlCol="0">
            <a:spAutoFit/>
          </a:bodyPr>
          <a:lstStyle/>
          <a:p>
            <a:r>
              <a:rPr lang="sv-SE" dirty="0"/>
              <a:t>Få en ökad kunskap om kartongförpackningar, återvinning och återvinningsprocessen. </a:t>
            </a:r>
          </a:p>
          <a:p>
            <a:endParaRPr lang="sv-SE" dirty="0"/>
          </a:p>
          <a:p>
            <a:r>
              <a:rPr lang="sv-SE" dirty="0"/>
              <a:t>Välj mellan PPT, film, kunskapsmaterial och sagor.</a:t>
            </a:r>
          </a:p>
        </p:txBody>
      </p:sp>
      <p:sp>
        <p:nvSpPr>
          <p:cNvPr id="3" name="TextBox 23">
            <a:extLst>
              <a:ext uri="{FF2B5EF4-FFF2-40B4-BE49-F238E27FC236}">
                <a16:creationId xmlns:a16="http://schemas.microsoft.com/office/drawing/2014/main" id="{28FBE387-2562-375A-320C-B6F0A069D55C}"/>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Innan utmaningarna</a:t>
            </a:r>
          </a:p>
          <a:p>
            <a:r>
              <a:rPr lang="sv-SE" sz="3600" dirty="0">
                <a:solidFill>
                  <a:schemeClr val="accent2"/>
                </a:solidFill>
                <a:latin typeface="+mj-lt"/>
              </a:rPr>
              <a:t>Introduktion!</a:t>
            </a:r>
            <a:endParaRPr lang="en-GB" sz="3600" dirty="0">
              <a:solidFill>
                <a:schemeClr val="accent2"/>
              </a:solidFill>
              <a:latin typeface="+mj-lt"/>
            </a:endParaRPr>
          </a:p>
        </p:txBody>
      </p:sp>
      <p:pic>
        <p:nvPicPr>
          <p:cNvPr id="4" name="Bildobjekt 3">
            <a:extLst>
              <a:ext uri="{FF2B5EF4-FFF2-40B4-BE49-F238E27FC236}">
                <a16:creationId xmlns:a16="http://schemas.microsoft.com/office/drawing/2014/main" id="{F19B3D74-95D9-ACB5-EF0E-FBA5DFF5F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1355">
            <a:off x="8736463" y="1725934"/>
            <a:ext cx="2287412" cy="3236976"/>
          </a:xfrm>
          <a:prstGeom prst="rect">
            <a:avLst/>
          </a:prstGeom>
          <a:solidFill>
            <a:srgbClr val="FFFFFF"/>
          </a:solidFill>
        </p:spPr>
      </p:pic>
      <p:pic>
        <p:nvPicPr>
          <p:cNvPr id="6" name="Bildobjekt 5" descr="En bild som visar text, skärmbild, tecknad serie, design&#10;&#10;Automatiskt genererad beskrivning">
            <a:extLst>
              <a:ext uri="{FF2B5EF4-FFF2-40B4-BE49-F238E27FC236}">
                <a16:creationId xmlns:a16="http://schemas.microsoft.com/office/drawing/2014/main" id="{8BC438D9-7592-C46B-CD4B-5CC2A223CB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79620">
            <a:off x="6419048" y="3520637"/>
            <a:ext cx="2505077" cy="1882026"/>
          </a:xfrm>
          <a:prstGeom prst="rect">
            <a:avLst/>
          </a:prstGeom>
        </p:spPr>
      </p:pic>
    </p:spTree>
    <p:extLst>
      <p:ext uri="{BB962C8B-B14F-4D97-AF65-F5344CB8AC3E}">
        <p14:creationId xmlns:p14="http://schemas.microsoft.com/office/powerpoint/2010/main" val="37769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09EFF-B5CD-CD6D-D464-1641E9C9F114}"/>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ADDB7812-B953-FF3D-8CFE-DDA6E1FDA6CE}"/>
              </a:ext>
            </a:extLst>
          </p:cNvPr>
          <p:cNvSpPr txBox="1"/>
          <p:nvPr/>
        </p:nvSpPr>
        <p:spPr>
          <a:xfrm>
            <a:off x="1496894" y="2138239"/>
            <a:ext cx="4782007" cy="2031325"/>
          </a:xfrm>
          <a:prstGeom prst="rect">
            <a:avLst/>
          </a:prstGeom>
          <a:noFill/>
        </p:spPr>
        <p:txBody>
          <a:bodyPr wrap="square" rtlCol="0">
            <a:spAutoFit/>
          </a:bodyPr>
          <a:lstStyle/>
          <a:p>
            <a:r>
              <a:rPr lang="sv-SE" dirty="0">
                <a:effectLst/>
                <a:latin typeface="Helvetica Neue" panose="02000503000000020004" pitchFamily="2" charset="0"/>
              </a:rPr>
              <a:t>Ett kartongrekord är ett rekord med kartongförpackningar som ingen annan hittills har gjort bättre, snabbare… De enda reglerna är att rekordet ska innehålla kartongförpackningar och att de sedan återvinns efter att ni har använt dem.</a:t>
            </a:r>
          </a:p>
          <a:p>
            <a:endParaRPr lang="sv-SE" dirty="0"/>
          </a:p>
        </p:txBody>
      </p:sp>
      <p:sp>
        <p:nvSpPr>
          <p:cNvPr id="9" name="textruta 8">
            <a:extLst>
              <a:ext uri="{FF2B5EF4-FFF2-40B4-BE49-F238E27FC236}">
                <a16:creationId xmlns:a16="http://schemas.microsoft.com/office/drawing/2014/main" id="{B0D3EC86-02DF-9F20-7599-E3B9B28E4E9A}"/>
              </a:ext>
            </a:extLst>
          </p:cNvPr>
          <p:cNvSpPr txBox="1"/>
          <p:nvPr/>
        </p:nvSpPr>
        <p:spPr>
          <a:xfrm>
            <a:off x="1491796" y="4044567"/>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6D693EBE-66B2-5328-D6B8-183CB5DED06B}"/>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a:solidFill>
                  <a:schemeClr val="accent2"/>
                </a:solidFill>
                <a:latin typeface="+mj-lt"/>
              </a:rPr>
              <a:t>Kartongrekordet</a:t>
            </a:r>
            <a:r>
              <a:rPr lang="sv-SE" sz="3600" dirty="0">
                <a:solidFill>
                  <a:schemeClr val="accent2"/>
                </a:solidFill>
                <a:latin typeface="+mj-lt"/>
              </a:rPr>
              <a:t>!</a:t>
            </a:r>
            <a:endParaRPr lang="en-GB" sz="3600" dirty="0">
              <a:solidFill>
                <a:schemeClr val="accent2"/>
              </a:solidFill>
              <a:latin typeface="+mj-lt"/>
            </a:endParaRPr>
          </a:p>
        </p:txBody>
      </p:sp>
      <p:pic>
        <p:nvPicPr>
          <p:cNvPr id="5" name="Bildobjekt 4" descr="En bild som visar person, Människoansikte, klädsel, småbarn&#10;&#10;Automatiskt genererad beskrivning">
            <a:extLst>
              <a:ext uri="{FF2B5EF4-FFF2-40B4-BE49-F238E27FC236}">
                <a16:creationId xmlns:a16="http://schemas.microsoft.com/office/drawing/2014/main" id="{12345948-7685-1844-EC48-2ACD42404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0930" y="602160"/>
            <a:ext cx="1731790" cy="2596896"/>
          </a:xfrm>
          <a:prstGeom prst="rect">
            <a:avLst/>
          </a:prstGeom>
        </p:spPr>
      </p:pic>
      <p:pic>
        <p:nvPicPr>
          <p:cNvPr id="8" name="Bildobjekt 7" descr="En bild som visar klädsel, person, utomhus, jeans&#10;&#10;Automatiskt genererad beskrivning">
            <a:extLst>
              <a:ext uri="{FF2B5EF4-FFF2-40B4-BE49-F238E27FC236}">
                <a16:creationId xmlns:a16="http://schemas.microsoft.com/office/drawing/2014/main" id="{23240BE3-AEED-5C88-1901-05A98B1224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4077" y="2129936"/>
            <a:ext cx="3221446" cy="2138239"/>
          </a:xfrm>
          <a:prstGeom prst="rect">
            <a:avLst/>
          </a:prstGeom>
        </p:spPr>
      </p:pic>
      <p:pic>
        <p:nvPicPr>
          <p:cNvPr id="11" name="Bildobjekt 10" descr="En bild som visar utomhus, fotbeklädnader, klädsel, person&#10;&#10;Automatiskt genererad beskrivning">
            <a:extLst>
              <a:ext uri="{FF2B5EF4-FFF2-40B4-BE49-F238E27FC236}">
                <a16:creationId xmlns:a16="http://schemas.microsoft.com/office/drawing/2014/main" id="{5FBF166F-1680-17CB-B72A-8EAFEED77A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16314" y="4060726"/>
            <a:ext cx="3071257" cy="2192877"/>
          </a:xfrm>
          <a:prstGeom prst="rect">
            <a:avLst/>
          </a:prstGeom>
        </p:spPr>
      </p:pic>
    </p:spTree>
    <p:extLst>
      <p:ext uri="{BB962C8B-B14F-4D97-AF65-F5344CB8AC3E}">
        <p14:creationId xmlns:p14="http://schemas.microsoft.com/office/powerpoint/2010/main" val="27658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p:cNvSpPr txBox="1"/>
          <p:nvPr/>
        </p:nvSpPr>
        <p:spPr>
          <a:xfrm>
            <a:off x="1520407" y="1810441"/>
            <a:ext cx="3882555" cy="923330"/>
          </a:xfrm>
          <a:prstGeom prst="rect">
            <a:avLst/>
          </a:prstGeom>
          <a:noFill/>
        </p:spPr>
        <p:txBody>
          <a:bodyPr wrap="square" rtlCol="0">
            <a:spAutoFit/>
          </a:bodyPr>
          <a:lstStyle/>
          <a:p>
            <a:r>
              <a:rPr lang="sv-SE" dirty="0"/>
              <a:t>Gör en mjölkförpackningskampanj för att få fler att återvinna mer! </a:t>
            </a:r>
          </a:p>
          <a:p>
            <a:r>
              <a:rPr lang="sv-SE" dirty="0"/>
              <a:t>Vilket är ditt/ert bästa tips?</a:t>
            </a:r>
          </a:p>
        </p:txBody>
      </p:sp>
      <p:sp>
        <p:nvSpPr>
          <p:cNvPr id="11" name="textruta 10"/>
          <p:cNvSpPr txBox="1"/>
          <p:nvPr/>
        </p:nvSpPr>
        <p:spPr>
          <a:xfrm>
            <a:off x="1520407" y="2733771"/>
            <a:ext cx="4916613" cy="3170099"/>
          </a:xfrm>
          <a:prstGeom prst="rect">
            <a:avLst/>
          </a:prstGeom>
          <a:noFill/>
        </p:spPr>
        <p:txBody>
          <a:bodyPr wrap="square" rtlCol="0">
            <a:spAutoFit/>
          </a:bodyPr>
          <a:lstStyle/>
          <a:p>
            <a:r>
              <a:rPr lang="sv-SE" sz="2000" b="1" dirty="0"/>
              <a:t>Chans på extra pris</a:t>
            </a:r>
            <a:r>
              <a:rPr lang="sv-SE" dirty="0"/>
              <a:t> – Ladda upp återvinningskampanjen på Mina sidor senast den 15 december! Då har ni chans att vinna pris från Skånemejerier, Arla, Norrmejerier och Tetra Pak.</a:t>
            </a:r>
          </a:p>
          <a:p>
            <a:endParaRPr lang="sv-SE" dirty="0"/>
          </a:p>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13" name="Rubrik 3"/>
          <p:cNvSpPr txBox="1">
            <a:spLocks/>
          </p:cNvSpPr>
          <p:nvPr/>
        </p:nvSpPr>
        <p:spPr>
          <a:xfrm>
            <a:off x="2209800" y="213042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a:t> </a:t>
            </a:r>
            <a:endParaRPr lang="sv-SE" dirty="0"/>
          </a:p>
        </p:txBody>
      </p:sp>
      <p:sp>
        <p:nvSpPr>
          <p:cNvPr id="2" name="TextBox 23">
            <a:extLst>
              <a:ext uri="{FF2B5EF4-FFF2-40B4-BE49-F238E27FC236}">
                <a16:creationId xmlns:a16="http://schemas.microsoft.com/office/drawing/2014/main" id="{11DFFD8C-B02D-2A24-3608-62E19EC8706D}"/>
              </a:ext>
            </a:extLst>
          </p:cNvPr>
          <p:cNvSpPr txBox="1"/>
          <p:nvPr/>
        </p:nvSpPr>
        <p:spPr>
          <a:xfrm>
            <a:off x="584670" y="548954"/>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Återvinnings­kampanj!</a:t>
            </a:r>
            <a:endParaRPr lang="en-GB" sz="3600" dirty="0">
              <a:solidFill>
                <a:schemeClr val="accent2"/>
              </a:solidFill>
              <a:latin typeface="+mj-lt"/>
            </a:endParaRPr>
          </a:p>
        </p:txBody>
      </p:sp>
      <p:sp>
        <p:nvSpPr>
          <p:cNvPr id="4" name="TextBox 23">
            <a:extLst>
              <a:ext uri="{FF2B5EF4-FFF2-40B4-BE49-F238E27FC236}">
                <a16:creationId xmlns:a16="http://schemas.microsoft.com/office/drawing/2014/main" id="{59E6B51F-9C49-88C0-D27F-DB11E34FF815}"/>
              </a:ext>
            </a:extLst>
          </p:cNvPr>
          <p:cNvSpPr txBox="1"/>
          <p:nvPr/>
        </p:nvSpPr>
        <p:spPr>
          <a:xfrm>
            <a:off x="5447377" y="661517"/>
            <a:ext cx="1793556" cy="338554"/>
          </a:xfrm>
          <a:prstGeom prst="rect">
            <a:avLst/>
          </a:prstGeom>
          <a:noFill/>
          <a:ln w="0" cap="rnd">
            <a:noFill/>
          </a:ln>
        </p:spPr>
        <p:txBody>
          <a:bodyPr wrap="square" rtlCol="0">
            <a:spAutoFit/>
          </a:bodyPr>
          <a:lstStyle/>
          <a:p>
            <a:pPr algn="ctr"/>
            <a:r>
              <a:rPr lang="sv-SE" sz="1600" dirty="0">
                <a:latin typeface="+mj-lt"/>
              </a:rPr>
              <a:t>I samarbete med</a:t>
            </a:r>
            <a:endParaRPr lang="en-GB" sz="1600" dirty="0">
              <a:latin typeface="+mj-lt"/>
            </a:endParaRPr>
          </a:p>
        </p:txBody>
      </p:sp>
      <p:pic>
        <p:nvPicPr>
          <p:cNvPr id="16" name="Bild 15">
            <a:extLst>
              <a:ext uri="{FF2B5EF4-FFF2-40B4-BE49-F238E27FC236}">
                <a16:creationId xmlns:a16="http://schemas.microsoft.com/office/drawing/2014/main" id="{1CCA93E6-A37E-7042-FBC5-4050C7F9966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70803" y="592496"/>
            <a:ext cx="770528" cy="423315"/>
          </a:xfrm>
          <a:prstGeom prst="rect">
            <a:avLst/>
          </a:prstGeom>
        </p:spPr>
      </p:pic>
      <p:pic>
        <p:nvPicPr>
          <p:cNvPr id="18" name="Bild 17">
            <a:extLst>
              <a:ext uri="{FF2B5EF4-FFF2-40B4-BE49-F238E27FC236}">
                <a16:creationId xmlns:a16="http://schemas.microsoft.com/office/drawing/2014/main" id="{4946C648-FD5A-9341-9A21-580238EBC9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38455" y="552240"/>
            <a:ext cx="709576" cy="605504"/>
          </a:xfrm>
          <a:prstGeom prst="rect">
            <a:avLst/>
          </a:prstGeom>
        </p:spPr>
      </p:pic>
      <p:pic>
        <p:nvPicPr>
          <p:cNvPr id="20" name="Bild 19">
            <a:extLst>
              <a:ext uri="{FF2B5EF4-FFF2-40B4-BE49-F238E27FC236}">
                <a16:creationId xmlns:a16="http://schemas.microsoft.com/office/drawing/2014/main" id="{7723224C-A8DA-AE26-C27E-F760E173465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85347" y="526469"/>
            <a:ext cx="830336" cy="552339"/>
          </a:xfrm>
          <a:prstGeom prst="rect">
            <a:avLst/>
          </a:prstGeom>
        </p:spPr>
      </p:pic>
      <p:pic>
        <p:nvPicPr>
          <p:cNvPr id="3" name="Bildobjekt 2">
            <a:extLst>
              <a:ext uri="{FF2B5EF4-FFF2-40B4-BE49-F238E27FC236}">
                <a16:creationId xmlns:a16="http://schemas.microsoft.com/office/drawing/2014/main" id="{F7FB0A8A-1701-3FD9-526C-9722EAB1EB8F}"/>
              </a:ext>
            </a:extLst>
          </p:cNvPr>
          <p:cNvPicPr>
            <a:picLocks noChangeAspect="1"/>
          </p:cNvPicPr>
          <p:nvPr/>
        </p:nvPicPr>
        <p:blipFill>
          <a:blip r:embed="rId10" cstate="screen">
            <a:extLst>
              <a:ext uri="{BEBA8EAE-BF5A-486C-A8C5-ECC9F3942E4B}">
                <a14:imgProps xmlns:a14="http://schemas.microsoft.com/office/drawing/2010/main">
                  <a14:imgLayer r:embed="rId11">
                    <a14:imgEffect>
                      <a14:sharpenSoften amount="44000"/>
                    </a14:imgEffect>
                    <a14:imgEffect>
                      <a14:brightnessContrast bright="-11000"/>
                    </a14:imgEffect>
                  </a14:imgLayer>
                </a14:imgProps>
              </a:ext>
              <a:ext uri="{28A0092B-C50C-407E-A947-70E740481C1C}">
                <a14:useLocalDpi xmlns:a14="http://schemas.microsoft.com/office/drawing/2010/main"/>
              </a:ext>
            </a:extLst>
          </a:blip>
          <a:stretch>
            <a:fillRect/>
          </a:stretch>
        </p:blipFill>
        <p:spPr>
          <a:xfrm>
            <a:off x="6762439" y="2151049"/>
            <a:ext cx="4602200" cy="3410868"/>
          </a:xfrm>
          <a:prstGeom prst="rect">
            <a:avLst/>
          </a:prstGeom>
          <a:effectLst>
            <a:outerShdw blurRad="50800" dist="50800" dir="5400000" sx="1000" sy="1000" algn="ctr" rotWithShape="0">
              <a:srgbClr val="000000">
                <a:alpha val="43137"/>
              </a:srgbClr>
            </a:outerShdw>
          </a:effectLst>
        </p:spPr>
      </p:pic>
    </p:spTree>
    <p:extLst>
      <p:ext uri="{BB962C8B-B14F-4D97-AF65-F5344CB8AC3E}">
        <p14:creationId xmlns:p14="http://schemas.microsoft.com/office/powerpoint/2010/main" val="31669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a:extLst>
              <a:ext uri="{FF2B5EF4-FFF2-40B4-BE49-F238E27FC236}">
                <a16:creationId xmlns:a16="http://schemas.microsoft.com/office/drawing/2014/main" id="{8D70E7CF-E54C-86A2-F167-0A74070B1171}"/>
              </a:ext>
            </a:extLst>
          </p:cNvPr>
          <p:cNvSpPr/>
          <p:nvPr/>
        </p:nvSpPr>
        <p:spPr>
          <a:xfrm>
            <a:off x="1641228" y="2770271"/>
            <a:ext cx="2497598"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Rätvinklig triangel 4">
            <a:extLst>
              <a:ext uri="{FF2B5EF4-FFF2-40B4-BE49-F238E27FC236}">
                <a16:creationId xmlns:a16="http://schemas.microsoft.com/office/drawing/2014/main" id="{300DCEB6-2E15-8797-A3EE-91DCAED0E9A9}"/>
              </a:ext>
            </a:extLst>
          </p:cNvPr>
          <p:cNvSpPr/>
          <p:nvPr/>
        </p:nvSpPr>
        <p:spPr>
          <a:xfrm rot="10800000">
            <a:off x="3342630" y="3417730"/>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23" name="Bildobjekt 2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8266" y="778076"/>
            <a:ext cx="3346302" cy="4059853"/>
          </a:xfrm>
          <a:prstGeom prst="rect">
            <a:avLst/>
          </a:prstGeom>
        </p:spPr>
      </p:pic>
      <p:sp>
        <p:nvSpPr>
          <p:cNvPr id="25" name="TextBox 24"/>
          <p:cNvSpPr txBox="1"/>
          <p:nvPr/>
        </p:nvSpPr>
        <p:spPr>
          <a:xfrm>
            <a:off x="1819025" y="2839050"/>
            <a:ext cx="2375144" cy="584775"/>
          </a:xfrm>
          <a:prstGeom prst="rect">
            <a:avLst/>
          </a:prstGeom>
          <a:noFill/>
        </p:spPr>
        <p:txBody>
          <a:bodyPr wrap="square" rtlCol="0">
            <a:spAutoFit/>
          </a:bodyPr>
          <a:lstStyle/>
          <a:p>
            <a:r>
              <a:rPr lang="sv-SE" sz="1600" b="1" dirty="0">
                <a:solidFill>
                  <a:schemeClr val="bg1"/>
                </a:solidFill>
              </a:rPr>
              <a:t>Vad är en kartongförpackning?</a:t>
            </a:r>
            <a:endParaRPr lang="en-GB" sz="1600" b="1" dirty="0">
              <a:solidFill>
                <a:schemeClr val="bg1"/>
              </a:solidFill>
            </a:endParaRPr>
          </a:p>
        </p:txBody>
      </p:sp>
      <p:sp>
        <p:nvSpPr>
          <p:cNvPr id="2" name="Rektangel med rundade hörn 1">
            <a:extLst>
              <a:ext uri="{FF2B5EF4-FFF2-40B4-BE49-F238E27FC236}">
                <a16:creationId xmlns:a16="http://schemas.microsoft.com/office/drawing/2014/main" id="{18CFB70A-5F99-7E54-E062-386D5B21B8FB}"/>
              </a:ext>
            </a:extLst>
          </p:cNvPr>
          <p:cNvSpPr/>
          <p:nvPr/>
        </p:nvSpPr>
        <p:spPr>
          <a:xfrm>
            <a:off x="2970548" y="1421273"/>
            <a:ext cx="1914527" cy="7418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9539216C-148F-E537-20C2-792A6CB941A1}"/>
              </a:ext>
            </a:extLst>
          </p:cNvPr>
          <p:cNvSpPr/>
          <p:nvPr/>
        </p:nvSpPr>
        <p:spPr>
          <a:xfrm rot="10800000">
            <a:off x="4088880" y="206873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0" name="TextBox 19"/>
          <p:cNvSpPr txBox="1"/>
          <p:nvPr/>
        </p:nvSpPr>
        <p:spPr>
          <a:xfrm>
            <a:off x="3085262" y="1483957"/>
            <a:ext cx="1914527" cy="584775"/>
          </a:xfrm>
          <a:prstGeom prst="rect">
            <a:avLst/>
          </a:prstGeom>
          <a:noFill/>
        </p:spPr>
        <p:txBody>
          <a:bodyPr wrap="square" rtlCol="0">
            <a:spAutoFit/>
          </a:bodyPr>
          <a:lstStyle/>
          <a:p>
            <a:r>
              <a:rPr lang="sv-SE" sz="1600" b="1" dirty="0">
                <a:solidFill>
                  <a:schemeClr val="bg1"/>
                </a:solidFill>
              </a:rPr>
              <a:t>Varför finns förpackningar?</a:t>
            </a:r>
            <a:endParaRPr lang="en-GB" sz="1600" b="1" dirty="0">
              <a:solidFill>
                <a:schemeClr val="bg1"/>
              </a:solidFill>
            </a:endParaRPr>
          </a:p>
        </p:txBody>
      </p:sp>
      <p:sp>
        <p:nvSpPr>
          <p:cNvPr id="6" name="Rektangel med rundade hörn 5">
            <a:extLst>
              <a:ext uri="{FF2B5EF4-FFF2-40B4-BE49-F238E27FC236}">
                <a16:creationId xmlns:a16="http://schemas.microsoft.com/office/drawing/2014/main" id="{DE2A5396-24EB-101E-293A-55A53528F574}"/>
              </a:ext>
            </a:extLst>
          </p:cNvPr>
          <p:cNvSpPr/>
          <p:nvPr/>
        </p:nvSpPr>
        <p:spPr>
          <a:xfrm>
            <a:off x="6925627" y="4701194"/>
            <a:ext cx="2113330" cy="49212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9024D379-E553-E478-E01F-445E5E8B355F}"/>
              </a:ext>
            </a:extLst>
          </p:cNvPr>
          <p:cNvSpPr/>
          <p:nvPr/>
        </p:nvSpPr>
        <p:spPr>
          <a:xfrm>
            <a:off x="7431276" y="4494259"/>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2" name="TextBox 31"/>
          <p:cNvSpPr txBox="1"/>
          <p:nvPr/>
        </p:nvSpPr>
        <p:spPr>
          <a:xfrm>
            <a:off x="7080906" y="4765763"/>
            <a:ext cx="2187039" cy="338554"/>
          </a:xfrm>
          <a:prstGeom prst="rect">
            <a:avLst/>
          </a:prstGeom>
          <a:noFill/>
        </p:spPr>
        <p:txBody>
          <a:bodyPr wrap="square" rtlCol="0">
            <a:spAutoFit/>
          </a:bodyPr>
          <a:lstStyle/>
          <a:p>
            <a:r>
              <a:rPr lang="sv-SE" sz="1600" b="1" dirty="0">
                <a:solidFill>
                  <a:schemeClr val="bg1"/>
                </a:solidFill>
              </a:rPr>
              <a:t>Vad består vi av?</a:t>
            </a:r>
            <a:endParaRPr lang="en-GB" sz="1600" b="1" dirty="0">
              <a:solidFill>
                <a:schemeClr val="bg1"/>
              </a:solidFill>
            </a:endParaRPr>
          </a:p>
        </p:txBody>
      </p:sp>
      <p:sp>
        <p:nvSpPr>
          <p:cNvPr id="8" name="Rektangel med rundade hörn 7">
            <a:extLst>
              <a:ext uri="{FF2B5EF4-FFF2-40B4-BE49-F238E27FC236}">
                <a16:creationId xmlns:a16="http://schemas.microsoft.com/office/drawing/2014/main" id="{3D416D49-3B5C-A0D4-A0FC-C05BE77A676B}"/>
              </a:ext>
            </a:extLst>
          </p:cNvPr>
          <p:cNvSpPr/>
          <p:nvPr/>
        </p:nvSpPr>
        <p:spPr>
          <a:xfrm>
            <a:off x="8241319" y="3391594"/>
            <a:ext cx="2985731"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3A5426EB-E51E-BE75-4D28-F113F18EC4C3}"/>
              </a:ext>
            </a:extLst>
          </p:cNvPr>
          <p:cNvSpPr/>
          <p:nvPr/>
        </p:nvSpPr>
        <p:spPr>
          <a:xfrm>
            <a:off x="8738795" y="314795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8" name="TextBox 17"/>
          <p:cNvSpPr txBox="1"/>
          <p:nvPr/>
        </p:nvSpPr>
        <p:spPr>
          <a:xfrm>
            <a:off x="8359554" y="3453493"/>
            <a:ext cx="2867497" cy="584775"/>
          </a:xfrm>
          <a:prstGeom prst="rect">
            <a:avLst/>
          </a:prstGeom>
          <a:noFill/>
        </p:spPr>
        <p:txBody>
          <a:bodyPr wrap="square" rtlCol="0">
            <a:spAutoFit/>
          </a:bodyPr>
          <a:lstStyle/>
          <a:p>
            <a:r>
              <a:rPr lang="sv-SE" sz="1600" b="1" dirty="0">
                <a:solidFill>
                  <a:schemeClr val="bg1"/>
                </a:solidFill>
              </a:rPr>
              <a:t>Vilka sorters förpackningar finns det?</a:t>
            </a:r>
            <a:endParaRPr lang="en-GB" sz="1600" b="1" dirty="0">
              <a:solidFill>
                <a:schemeClr val="bg1"/>
              </a:solidFill>
            </a:endParaRPr>
          </a:p>
        </p:txBody>
      </p:sp>
      <p:sp>
        <p:nvSpPr>
          <p:cNvPr id="10" name="Rektangel med rundade hörn 9">
            <a:extLst>
              <a:ext uri="{FF2B5EF4-FFF2-40B4-BE49-F238E27FC236}">
                <a16:creationId xmlns:a16="http://schemas.microsoft.com/office/drawing/2014/main" id="{078072E6-7DEB-B7DE-1B4E-9EA6EAEB761C}"/>
              </a:ext>
            </a:extLst>
          </p:cNvPr>
          <p:cNvSpPr/>
          <p:nvPr/>
        </p:nvSpPr>
        <p:spPr>
          <a:xfrm>
            <a:off x="2529475" y="5088057"/>
            <a:ext cx="2956927" cy="49212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1" name="Rätvinklig triangel 10">
            <a:extLst>
              <a:ext uri="{FF2B5EF4-FFF2-40B4-BE49-F238E27FC236}">
                <a16:creationId xmlns:a16="http://schemas.microsoft.com/office/drawing/2014/main" id="{2496EF05-3702-58EE-226F-62DDCE75A013}"/>
              </a:ext>
            </a:extLst>
          </p:cNvPr>
          <p:cNvSpPr/>
          <p:nvPr/>
        </p:nvSpPr>
        <p:spPr>
          <a:xfrm rot="16200000">
            <a:off x="4617739" y="4881122"/>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8" name="TextBox 27"/>
          <p:cNvSpPr txBox="1"/>
          <p:nvPr/>
        </p:nvSpPr>
        <p:spPr>
          <a:xfrm>
            <a:off x="2590929" y="5161538"/>
            <a:ext cx="3317175" cy="338554"/>
          </a:xfrm>
          <a:prstGeom prst="rect">
            <a:avLst/>
          </a:prstGeom>
          <a:noFill/>
        </p:spPr>
        <p:txBody>
          <a:bodyPr wrap="square" rtlCol="0">
            <a:spAutoFit/>
          </a:bodyPr>
          <a:lstStyle/>
          <a:p>
            <a:r>
              <a:rPr lang="sv-SE" sz="1600" b="1" dirty="0">
                <a:solidFill>
                  <a:schemeClr val="bg1"/>
                </a:solidFill>
              </a:rPr>
              <a:t>Varför ser vi ut som vi gör?</a:t>
            </a:r>
            <a:endParaRPr lang="en-GB" sz="1600" b="1" dirty="0">
              <a:solidFill>
                <a:schemeClr val="bg1"/>
              </a:solidFill>
            </a:endParaRPr>
          </a:p>
        </p:txBody>
      </p:sp>
      <p:sp>
        <p:nvSpPr>
          <p:cNvPr id="12" name="Rektangel med rundade hörn 11">
            <a:extLst>
              <a:ext uri="{FF2B5EF4-FFF2-40B4-BE49-F238E27FC236}">
                <a16:creationId xmlns:a16="http://schemas.microsoft.com/office/drawing/2014/main" id="{7C9ED2B1-66F1-1CED-D6B5-8442D629EC8F}"/>
              </a:ext>
            </a:extLst>
          </p:cNvPr>
          <p:cNvSpPr/>
          <p:nvPr/>
        </p:nvSpPr>
        <p:spPr>
          <a:xfrm>
            <a:off x="8077533" y="1922367"/>
            <a:ext cx="1743362" cy="69405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3" name="Rätvinklig triangel 12">
            <a:extLst>
              <a:ext uri="{FF2B5EF4-FFF2-40B4-BE49-F238E27FC236}">
                <a16:creationId xmlns:a16="http://schemas.microsoft.com/office/drawing/2014/main" id="{A223B447-BEBB-3C0B-7CA5-4F74E6BB764A}"/>
              </a:ext>
            </a:extLst>
          </p:cNvPr>
          <p:cNvSpPr/>
          <p:nvPr/>
        </p:nvSpPr>
        <p:spPr>
          <a:xfrm rot="16200000">
            <a:off x="7806427" y="2085812"/>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4" name="TextBox 31">
            <a:extLst>
              <a:ext uri="{FF2B5EF4-FFF2-40B4-BE49-F238E27FC236}">
                <a16:creationId xmlns:a16="http://schemas.microsoft.com/office/drawing/2014/main" id="{3AFC0FC1-D58A-575D-2F57-429AB24067F9}"/>
              </a:ext>
            </a:extLst>
          </p:cNvPr>
          <p:cNvSpPr txBox="1"/>
          <p:nvPr/>
        </p:nvSpPr>
        <p:spPr>
          <a:xfrm>
            <a:off x="8232813" y="1986937"/>
            <a:ext cx="1588082" cy="584775"/>
          </a:xfrm>
          <a:prstGeom prst="rect">
            <a:avLst/>
          </a:prstGeom>
          <a:noFill/>
        </p:spPr>
        <p:txBody>
          <a:bodyPr wrap="square" rtlCol="0">
            <a:spAutoFit/>
          </a:bodyPr>
          <a:lstStyle/>
          <a:p>
            <a:r>
              <a:rPr lang="sv-SE" sz="1600" b="1" dirty="0">
                <a:solidFill>
                  <a:schemeClr val="bg1"/>
                </a:solidFill>
              </a:rPr>
              <a:t>Varför sitter korken fast?</a:t>
            </a:r>
            <a:endParaRPr lang="en-GB" sz="1600" b="1" dirty="0">
              <a:solidFill>
                <a:schemeClr val="bg1"/>
              </a:solidFill>
            </a:endParaRPr>
          </a:p>
        </p:txBody>
      </p:sp>
    </p:spTree>
    <p:extLst>
      <p:ext uri="{BB962C8B-B14F-4D97-AF65-F5344CB8AC3E}">
        <p14:creationId xmlns:p14="http://schemas.microsoft.com/office/powerpoint/2010/main" val="21647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32" grpId="0"/>
      <p:bldP spid="18" grpId="0"/>
      <p:bldP spid="28"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D574-0D09-020C-8F0D-C6AB466EF0CB}"/>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C39AF4A7-1A8C-2285-55A5-3B586C5D812C}"/>
              </a:ext>
            </a:extLst>
          </p:cNvPr>
          <p:cNvSpPr txBox="1"/>
          <p:nvPr/>
        </p:nvSpPr>
        <p:spPr>
          <a:xfrm>
            <a:off x="1384222" y="1700138"/>
            <a:ext cx="4782007" cy="3139321"/>
          </a:xfrm>
          <a:prstGeom prst="rect">
            <a:avLst/>
          </a:prstGeom>
          <a:noFill/>
        </p:spPr>
        <p:txBody>
          <a:bodyPr wrap="square" rtlCol="0">
            <a:spAutoFit/>
          </a:bodyPr>
          <a:lstStyle/>
          <a:p>
            <a:r>
              <a:rPr lang="sv-SE" dirty="0">
                <a:effectLst/>
                <a:latin typeface="Helvetica Neue" panose="02000503000000020004" pitchFamily="2" charset="0"/>
              </a:rPr>
              <a:t>Tillsammans ska ni komma fram till en kartongslogan.</a:t>
            </a:r>
            <a:br>
              <a:rPr lang="sv-SE" dirty="0">
                <a:effectLst/>
                <a:latin typeface="Helvetica Neue" panose="02000503000000020004" pitchFamily="2" charset="0"/>
              </a:rPr>
            </a:br>
            <a:endParaRPr lang="sv-SE" dirty="0">
              <a:effectLst/>
              <a:latin typeface="Helvetica Neue" panose="02000503000000020004" pitchFamily="2" charset="0"/>
            </a:endParaRPr>
          </a:p>
          <a:p>
            <a:r>
              <a:rPr lang="sv-SE" dirty="0">
                <a:effectLst/>
                <a:latin typeface="Helvetica Neue" panose="02000503000000020004" pitchFamily="2" charset="0"/>
              </a:rPr>
              <a:t>En bra slogan är lätt att minnas och kan bestå av en mening eller vara en sång som t.ex. innehåller budskapet ”det är viktigt att återvinna kartongförpackningar”. </a:t>
            </a:r>
            <a:br>
              <a:rPr lang="sv-SE" dirty="0">
                <a:effectLst/>
                <a:latin typeface="Helvetica Neue" panose="02000503000000020004" pitchFamily="2" charset="0"/>
              </a:rPr>
            </a:br>
            <a:br>
              <a:rPr lang="sv-SE" dirty="0">
                <a:effectLst/>
                <a:latin typeface="Helvetica Neue" panose="02000503000000020004" pitchFamily="2" charset="0"/>
              </a:rPr>
            </a:br>
            <a:r>
              <a:rPr lang="sv-SE" dirty="0">
                <a:effectLst/>
                <a:latin typeface="Helvetica Neue" panose="02000503000000020004" pitchFamily="2" charset="0"/>
              </a:rPr>
              <a:t>Skriv, sjung, gör en rap eller en hejaramsa, ni bestämmer!</a:t>
            </a:r>
          </a:p>
          <a:p>
            <a:endParaRPr lang="sv-SE" dirty="0"/>
          </a:p>
        </p:txBody>
      </p:sp>
      <p:sp>
        <p:nvSpPr>
          <p:cNvPr id="9" name="textruta 8">
            <a:extLst>
              <a:ext uri="{FF2B5EF4-FFF2-40B4-BE49-F238E27FC236}">
                <a16:creationId xmlns:a16="http://schemas.microsoft.com/office/drawing/2014/main" id="{9207E48E-94C3-2EAE-88DD-43207CBEB738}"/>
              </a:ext>
            </a:extLst>
          </p:cNvPr>
          <p:cNvSpPr txBox="1"/>
          <p:nvPr/>
        </p:nvSpPr>
        <p:spPr>
          <a:xfrm>
            <a:off x="1384222" y="4595744"/>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35241BE7-4899-7D0A-D356-30B8B967D886}"/>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Vår kartongslogan!</a:t>
            </a:r>
            <a:endParaRPr lang="en-GB" sz="3600" dirty="0">
              <a:solidFill>
                <a:schemeClr val="accent2"/>
              </a:solidFill>
              <a:latin typeface="+mj-lt"/>
            </a:endParaRPr>
          </a:p>
        </p:txBody>
      </p:sp>
      <p:pic>
        <p:nvPicPr>
          <p:cNvPr id="5" name="Bildobjekt 4" descr="En bild som visar handskrift, leende, klädsel, Människoansikte&#10;&#10;Automatiskt genererad beskrivning">
            <a:extLst>
              <a:ext uri="{FF2B5EF4-FFF2-40B4-BE49-F238E27FC236}">
                <a16:creationId xmlns:a16="http://schemas.microsoft.com/office/drawing/2014/main" id="{B8E6FED1-9FF6-A4C8-BC97-4317C92E7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3408" y="2163434"/>
            <a:ext cx="4910460" cy="2762134"/>
          </a:xfrm>
          <a:prstGeom prst="rect">
            <a:avLst/>
          </a:prstGeom>
        </p:spPr>
      </p:pic>
    </p:spTree>
    <p:extLst>
      <p:ext uri="{BB962C8B-B14F-4D97-AF65-F5344CB8AC3E}">
        <p14:creationId xmlns:p14="http://schemas.microsoft.com/office/powerpoint/2010/main" val="18219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D2FC-095F-A507-0331-22E313A4F65A}"/>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BB69F08E-9D0F-2795-1B28-4BCFB73C7A5F}"/>
              </a:ext>
            </a:extLst>
          </p:cNvPr>
          <p:cNvSpPr txBox="1"/>
          <p:nvPr/>
        </p:nvSpPr>
        <p:spPr>
          <a:xfrm>
            <a:off x="1496894" y="2138239"/>
            <a:ext cx="4782007" cy="1754326"/>
          </a:xfrm>
          <a:prstGeom prst="rect">
            <a:avLst/>
          </a:prstGeom>
          <a:noFill/>
        </p:spPr>
        <p:txBody>
          <a:bodyPr wrap="square" rtlCol="0">
            <a:spAutoFit/>
          </a:bodyPr>
          <a:lstStyle/>
          <a:p>
            <a:r>
              <a:rPr lang="sv-SE" dirty="0">
                <a:effectLst/>
                <a:latin typeface="Helvetica Neue" panose="02000503000000020004" pitchFamily="2" charset="0"/>
              </a:rPr>
              <a:t>Släpp loss fantasin och kreativiteten tillsammans med tomma kartongförpackningar. Skapa något med kartongerna innan de återvinns. </a:t>
            </a:r>
          </a:p>
          <a:p>
            <a:r>
              <a:rPr lang="sv-SE" dirty="0">
                <a:latin typeface="Helvetica Neue" panose="02000503000000020004" pitchFamily="2" charset="0"/>
              </a:rPr>
              <a:t>Endast fantasin sätter gränsen!</a:t>
            </a:r>
            <a:endParaRPr lang="sv-SE" dirty="0">
              <a:effectLst/>
              <a:latin typeface="Helvetica Neue" panose="02000503000000020004" pitchFamily="2" charset="0"/>
            </a:endParaRPr>
          </a:p>
          <a:p>
            <a:endParaRPr lang="sv-SE" dirty="0"/>
          </a:p>
        </p:txBody>
      </p:sp>
      <p:sp>
        <p:nvSpPr>
          <p:cNvPr id="9" name="textruta 8">
            <a:extLst>
              <a:ext uri="{FF2B5EF4-FFF2-40B4-BE49-F238E27FC236}">
                <a16:creationId xmlns:a16="http://schemas.microsoft.com/office/drawing/2014/main" id="{E155F74A-72AC-5625-C561-6B01C2063136}"/>
              </a:ext>
            </a:extLst>
          </p:cNvPr>
          <p:cNvSpPr txBox="1"/>
          <p:nvPr/>
        </p:nvSpPr>
        <p:spPr>
          <a:xfrm>
            <a:off x="1491796" y="4044567"/>
            <a:ext cx="4744971"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3" name="TextBox 23">
            <a:extLst>
              <a:ext uri="{FF2B5EF4-FFF2-40B4-BE49-F238E27FC236}">
                <a16:creationId xmlns:a16="http://schemas.microsoft.com/office/drawing/2014/main" id="{67C1C35E-B0C1-879B-6637-4389F349701F}"/>
              </a:ext>
            </a:extLst>
          </p:cNvPr>
          <p:cNvSpPr txBox="1"/>
          <p:nvPr/>
        </p:nvSpPr>
        <p:spPr>
          <a:xfrm>
            <a:off x="582027" y="553492"/>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Kartongkreativ</a:t>
            </a:r>
            <a:endParaRPr lang="en-GB" sz="3600" dirty="0">
              <a:solidFill>
                <a:schemeClr val="accent2"/>
              </a:solidFill>
              <a:latin typeface="+mj-lt"/>
            </a:endParaRPr>
          </a:p>
        </p:txBody>
      </p:sp>
      <p:pic>
        <p:nvPicPr>
          <p:cNvPr id="11" name="Bildobjekt 10" descr="En bild som visar person, Människoansikte, klädsel, leende&#10;&#10;Automatiskt genererad beskrivning">
            <a:extLst>
              <a:ext uri="{FF2B5EF4-FFF2-40B4-BE49-F238E27FC236}">
                <a16:creationId xmlns:a16="http://schemas.microsoft.com/office/drawing/2014/main" id="{6C92F866-4A0E-4D69-618D-35F75ABA4D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871" y="3210463"/>
            <a:ext cx="3145536" cy="3145536"/>
          </a:xfrm>
          <a:prstGeom prst="rect">
            <a:avLst/>
          </a:prstGeom>
        </p:spPr>
      </p:pic>
      <p:pic>
        <p:nvPicPr>
          <p:cNvPr id="8" name="Bildobjekt 7" descr="En bild som visar gräs, fotbeklädnader, utomhus, lekplats&#10;&#10;Automatiskt genererad beskrivning">
            <a:extLst>
              <a:ext uri="{FF2B5EF4-FFF2-40B4-BE49-F238E27FC236}">
                <a16:creationId xmlns:a16="http://schemas.microsoft.com/office/drawing/2014/main" id="{84A04556-4AE9-C728-2DC7-CF4A8C3187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5079" y="3870961"/>
            <a:ext cx="2407664" cy="1719072"/>
          </a:xfrm>
          <a:prstGeom prst="rect">
            <a:avLst/>
          </a:prstGeom>
        </p:spPr>
      </p:pic>
      <p:pic>
        <p:nvPicPr>
          <p:cNvPr id="5" name="Bildobjekt 4">
            <a:extLst>
              <a:ext uri="{FF2B5EF4-FFF2-40B4-BE49-F238E27FC236}">
                <a16:creationId xmlns:a16="http://schemas.microsoft.com/office/drawing/2014/main" id="{D489A551-8FE2-2685-F999-AADFDA78A9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7968" y="1061323"/>
            <a:ext cx="3132217" cy="2236403"/>
          </a:xfrm>
          <a:prstGeom prst="rect">
            <a:avLst/>
          </a:prstGeom>
        </p:spPr>
      </p:pic>
    </p:spTree>
    <p:extLst>
      <p:ext uri="{BB962C8B-B14F-4D97-AF65-F5344CB8AC3E}">
        <p14:creationId xmlns:p14="http://schemas.microsoft.com/office/powerpoint/2010/main" val="39473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623897" y="1792769"/>
            <a:ext cx="4782007" cy="2585323"/>
          </a:xfrm>
          <a:prstGeom prst="rect">
            <a:avLst/>
          </a:prstGeom>
          <a:noFill/>
        </p:spPr>
        <p:txBody>
          <a:bodyPr wrap="square" rtlCol="0">
            <a:spAutoFit/>
          </a:bodyPr>
          <a:lstStyle/>
          <a:p>
            <a:r>
              <a:rPr lang="sv-SE" dirty="0"/>
              <a:t>En tom kartongförpackning är inte skräp, utan värdefull råvara för nya produkter! </a:t>
            </a:r>
          </a:p>
          <a:p>
            <a:endParaRPr lang="sv-SE" dirty="0"/>
          </a:p>
          <a:p>
            <a:r>
              <a:rPr lang="sv-SE" dirty="0"/>
              <a:t>Genom att återvinna dem sparar du på resurser och minskar både energi-användningen och din egen miljöpåverkan.</a:t>
            </a:r>
          </a:p>
          <a:p>
            <a:r>
              <a:rPr lang="sv-SE" dirty="0"/>
              <a:t>Tänk om alla visste det! Hjälp oss sprida kunskapen!</a:t>
            </a:r>
          </a:p>
          <a:p>
            <a:endParaRPr lang="sv-SE" dirty="0"/>
          </a:p>
        </p:txBody>
      </p:sp>
      <p:sp>
        <p:nvSpPr>
          <p:cNvPr id="8" name="textruta 7"/>
          <p:cNvSpPr txBox="1"/>
          <p:nvPr/>
        </p:nvSpPr>
        <p:spPr>
          <a:xfrm>
            <a:off x="1623897" y="4175361"/>
            <a:ext cx="4559233" cy="1477328"/>
          </a:xfrm>
          <a:prstGeom prst="rect">
            <a:avLst/>
          </a:prstGeom>
          <a:noFill/>
        </p:spPr>
        <p:txBody>
          <a:bodyPr wrap="square" rtlCol="0">
            <a:spAutoFit/>
          </a:bodyPr>
          <a:lstStyle/>
          <a:p>
            <a:r>
              <a:rPr lang="sv-SE" dirty="0"/>
              <a:t>Ladda upp ert bidrag senast den 13 april! Varje gjord utmaning ger er en lott när vi drar vinnarna.</a:t>
            </a:r>
          </a:p>
          <a:p>
            <a:endParaRPr lang="sv-SE" dirty="0"/>
          </a:p>
          <a:p>
            <a:r>
              <a:rPr lang="sv-SE" dirty="0"/>
              <a:t>Läs mer </a:t>
            </a:r>
            <a:r>
              <a:rPr lang="sv-SE" dirty="0">
                <a:hlinkClick r:id="rId3"/>
              </a:rPr>
              <a:t>här om utmaningen</a:t>
            </a:r>
            <a:endParaRPr lang="sv-SE" dirty="0"/>
          </a:p>
        </p:txBody>
      </p:sp>
      <p:sp>
        <p:nvSpPr>
          <p:cNvPr id="2" name="TextBox 23">
            <a:extLst>
              <a:ext uri="{FF2B5EF4-FFF2-40B4-BE49-F238E27FC236}">
                <a16:creationId xmlns:a16="http://schemas.microsoft.com/office/drawing/2014/main" id="{6F6ABC59-6998-1240-D21D-EBE023AB6320}"/>
              </a:ext>
            </a:extLst>
          </p:cNvPr>
          <p:cNvSpPr txBox="1"/>
          <p:nvPr/>
        </p:nvSpPr>
        <p:spPr>
          <a:xfrm>
            <a:off x="583011" y="552541"/>
            <a:ext cx="4782007" cy="1015663"/>
          </a:xfrm>
          <a:prstGeom prst="rect">
            <a:avLst/>
          </a:prstGeom>
          <a:noFill/>
          <a:ln w="0" cap="rnd">
            <a:noFill/>
          </a:ln>
        </p:spPr>
        <p:txBody>
          <a:bodyPr wrap="square" rtlCol="0">
            <a:spAutoFit/>
          </a:bodyPr>
          <a:lstStyle/>
          <a:p>
            <a:r>
              <a:rPr lang="sv-SE" sz="2400" b="1" dirty="0">
                <a:latin typeface="+mj-lt"/>
              </a:rPr>
              <a:t>Utmaning</a:t>
            </a:r>
          </a:p>
          <a:p>
            <a:r>
              <a:rPr lang="sv-SE" sz="3600" dirty="0">
                <a:solidFill>
                  <a:schemeClr val="accent2"/>
                </a:solidFill>
                <a:latin typeface="+mj-lt"/>
              </a:rPr>
              <a:t>Berätta för 100!</a:t>
            </a:r>
            <a:endParaRPr lang="en-GB" sz="3600" dirty="0">
              <a:solidFill>
                <a:schemeClr val="accent2"/>
              </a:solidFill>
              <a:latin typeface="+mj-lt"/>
            </a:endParaRPr>
          </a:p>
        </p:txBody>
      </p:sp>
      <p:pic>
        <p:nvPicPr>
          <p:cNvPr id="3" name="Bildobjekt 2" descr="En bild som visar klädsel, fotbeklädnader, person, Detaljhandel&#10;&#10;Automatiskt genererad beskrivning">
            <a:extLst>
              <a:ext uri="{FF2B5EF4-FFF2-40B4-BE49-F238E27FC236}">
                <a16:creationId xmlns:a16="http://schemas.microsoft.com/office/drawing/2014/main" id="{D05621E3-31F2-2456-690D-673A107F66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14821">
            <a:off x="6557405" y="1483295"/>
            <a:ext cx="4182942" cy="2944562"/>
          </a:xfrm>
          <a:prstGeom prst="rect">
            <a:avLst/>
          </a:prstGeom>
        </p:spPr>
      </p:pic>
      <p:pic>
        <p:nvPicPr>
          <p:cNvPr id="4" name="Bildobjekt 3" descr="En bild som visar text, Barnkonst, Pappersprodukt, rita&#10;&#10;Automatiskt genererad beskrivning">
            <a:extLst>
              <a:ext uri="{FF2B5EF4-FFF2-40B4-BE49-F238E27FC236}">
                <a16:creationId xmlns:a16="http://schemas.microsoft.com/office/drawing/2014/main" id="{330BCE47-DAE4-29CC-7912-CC314A8BD1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318400">
            <a:off x="7197575" y="4017459"/>
            <a:ext cx="2310430" cy="2179023"/>
          </a:xfrm>
          <a:prstGeom prst="rect">
            <a:avLst/>
          </a:prstGeom>
        </p:spPr>
      </p:pic>
    </p:spTree>
    <p:extLst>
      <p:ext uri="{BB962C8B-B14F-4D97-AF65-F5344CB8AC3E}">
        <p14:creationId xmlns:p14="http://schemas.microsoft.com/office/powerpoint/2010/main" val="1935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18349" y="1690814"/>
            <a:ext cx="3954963" cy="2369880"/>
          </a:xfrm>
          <a:prstGeom prst="rect">
            <a:avLst/>
          </a:prstGeom>
          <a:noFill/>
        </p:spPr>
        <p:txBody>
          <a:bodyPr wrap="square" rtlCol="0">
            <a:spAutoFit/>
          </a:bodyPr>
          <a:lstStyle/>
          <a:p>
            <a:pPr marL="177796"/>
            <a:r>
              <a:rPr lang="sv-SE" sz="3200" dirty="0">
                <a:solidFill>
                  <a:schemeClr val="accent2"/>
                </a:solidFill>
              </a:rPr>
              <a:t>Förskolan</a:t>
            </a:r>
            <a:r>
              <a:rPr lang="sv-SE" sz="3200" dirty="0"/>
              <a:t> </a:t>
            </a:r>
          </a:p>
          <a:p>
            <a:endParaRPr lang="sv-SE" sz="800" dirty="0"/>
          </a:p>
          <a:p>
            <a:pPr marL="177796" indent="-177796">
              <a:buFont typeface="Arial" pitchFamily="34" charset="0"/>
              <a:buChar char="•"/>
            </a:pPr>
            <a:r>
              <a:rPr lang="sv-SE" dirty="0"/>
              <a:t>Hjälp till en grönare förskola värde 10 000 kr</a:t>
            </a:r>
          </a:p>
          <a:p>
            <a:pPr marL="177796" indent="-177796">
              <a:buFont typeface="Arial" pitchFamily="34" charset="0"/>
              <a:buChar char="•"/>
            </a:pPr>
            <a:r>
              <a:rPr lang="sv-SE" dirty="0"/>
              <a:t>Återvinningskasse till varje barn</a:t>
            </a:r>
          </a:p>
          <a:p>
            <a:pPr marL="177796" indent="-177796">
              <a:buFont typeface="Arial" pitchFamily="34" charset="0"/>
              <a:buChar char="•"/>
            </a:pPr>
            <a:r>
              <a:rPr lang="sv-SE" dirty="0"/>
              <a:t>En prispokal i kartong</a:t>
            </a:r>
          </a:p>
          <a:p>
            <a:pPr marL="177796" indent="-177796">
              <a:buFont typeface="Arial" pitchFamily="34" charset="0"/>
              <a:buChar char="•"/>
            </a:pPr>
            <a:r>
              <a:rPr lang="sv-SE" dirty="0"/>
              <a:t>Pris från kunder, bl.a. sittunderlag och mugg</a:t>
            </a:r>
          </a:p>
        </p:txBody>
      </p:sp>
      <p:sp>
        <p:nvSpPr>
          <p:cNvPr id="23" name="TextBox 22"/>
          <p:cNvSpPr txBox="1"/>
          <p:nvPr/>
        </p:nvSpPr>
        <p:spPr>
          <a:xfrm>
            <a:off x="4845024" y="1680765"/>
            <a:ext cx="3574475" cy="3200876"/>
          </a:xfrm>
          <a:prstGeom prst="rect">
            <a:avLst/>
          </a:prstGeom>
          <a:noFill/>
        </p:spPr>
        <p:txBody>
          <a:bodyPr wrap="square" rtlCol="0">
            <a:spAutoFit/>
          </a:bodyPr>
          <a:lstStyle/>
          <a:p>
            <a:pPr marL="177796"/>
            <a:r>
              <a:rPr lang="sv-SE" sz="3200" dirty="0">
                <a:solidFill>
                  <a:schemeClr val="accent2"/>
                </a:solidFill>
              </a:rPr>
              <a:t>Åk F-3 &amp; 4-6</a:t>
            </a:r>
          </a:p>
          <a:p>
            <a:endParaRPr lang="sv-SE" sz="800" dirty="0"/>
          </a:p>
          <a:p>
            <a:pPr marL="342891" indent="-342891">
              <a:buFont typeface="Arial" charset="0"/>
              <a:buChar char="•"/>
            </a:pPr>
            <a:r>
              <a:rPr lang="sv-SE" dirty="0"/>
              <a:t>Hjälp till en grönare skola värde 10 000 kr (F-3)</a:t>
            </a:r>
          </a:p>
          <a:p>
            <a:pPr marL="342891" indent="-342891">
              <a:buFont typeface="Arial" charset="0"/>
              <a:buChar char="•"/>
            </a:pPr>
            <a:r>
              <a:rPr lang="sv-SE" dirty="0"/>
              <a:t>Ett bidrag på 10 000 kr till en upplevelse (4-6)</a:t>
            </a:r>
          </a:p>
          <a:p>
            <a:pPr marL="342891" indent="-342891">
              <a:buFont typeface="Arial" charset="0"/>
              <a:buChar char="•"/>
            </a:pPr>
            <a:r>
              <a:rPr lang="sv-SE" dirty="0"/>
              <a:t>Återvinningskasse till varje elev</a:t>
            </a:r>
          </a:p>
          <a:p>
            <a:pPr marL="342891" indent="-342891">
              <a:buFont typeface="Arial" charset="0"/>
              <a:buChar char="•"/>
            </a:pPr>
            <a:r>
              <a:rPr lang="sv-SE" dirty="0"/>
              <a:t>En prispokal i kartong</a:t>
            </a:r>
          </a:p>
          <a:p>
            <a:pPr marL="342891" indent="-342891">
              <a:buFont typeface="Arial" charset="0"/>
              <a:buChar char="•"/>
            </a:pPr>
            <a:r>
              <a:rPr lang="sv-SE" dirty="0"/>
              <a:t>Pris från kunder, bl.a. sittunderlag och mugg</a:t>
            </a:r>
          </a:p>
        </p:txBody>
      </p:sp>
      <p:sp>
        <p:nvSpPr>
          <p:cNvPr id="2" name="textruta 1"/>
          <p:cNvSpPr txBox="1"/>
          <p:nvPr/>
        </p:nvSpPr>
        <p:spPr>
          <a:xfrm>
            <a:off x="921838" y="5077060"/>
            <a:ext cx="6741706" cy="1200329"/>
          </a:xfrm>
          <a:prstGeom prst="rect">
            <a:avLst/>
          </a:prstGeom>
          <a:noFill/>
        </p:spPr>
        <p:txBody>
          <a:bodyPr wrap="square" rtlCol="0">
            <a:spAutoFit/>
          </a:bodyPr>
          <a:lstStyle/>
          <a:p>
            <a:r>
              <a:rPr lang="sv-SE" i="1" dirty="0" err="1"/>
              <a:t>Pssst</a:t>
            </a:r>
            <a:r>
              <a:rPr lang="sv-SE" i="1" dirty="0"/>
              <a:t>… i utmaningen ”Återvinningskampanjen” finns möjlighet att vinna ytterligare pris om den laddas upp senast den 15 december!</a:t>
            </a:r>
          </a:p>
          <a:p>
            <a:endParaRPr lang="sv-SE" i="1" dirty="0"/>
          </a:p>
        </p:txBody>
      </p:sp>
      <p:sp>
        <p:nvSpPr>
          <p:cNvPr id="9" name="TextBox 19"/>
          <p:cNvSpPr txBox="1"/>
          <p:nvPr/>
        </p:nvSpPr>
        <p:spPr>
          <a:xfrm>
            <a:off x="617037" y="684942"/>
            <a:ext cx="4227987" cy="584775"/>
          </a:xfrm>
          <a:prstGeom prst="rect">
            <a:avLst/>
          </a:prstGeom>
          <a:noFill/>
        </p:spPr>
        <p:txBody>
          <a:bodyPr wrap="square" rtlCol="0">
            <a:spAutoFit/>
          </a:bodyPr>
          <a:lstStyle/>
          <a:p>
            <a:r>
              <a:rPr lang="sv-SE" sz="3200" b="1" dirty="0">
                <a:latin typeface="+mj-lt"/>
              </a:rPr>
              <a:t>Vad kan man vinna?</a:t>
            </a:r>
            <a:endParaRPr lang="en-GB" sz="3200" b="1" dirty="0">
              <a:latin typeface="+mj-lt"/>
            </a:endParaRPr>
          </a:p>
        </p:txBody>
      </p:sp>
      <p:pic>
        <p:nvPicPr>
          <p:cNvPr id="3" name="Bildobjekt 7" descr="Bildobjekt 7">
            <a:extLst>
              <a:ext uri="{FF2B5EF4-FFF2-40B4-BE49-F238E27FC236}">
                <a16:creationId xmlns:a16="http://schemas.microsoft.com/office/drawing/2014/main" id="{9FB8070B-C5CF-724F-2631-34AEBA1B7E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75126">
            <a:off x="9137722" y="1562506"/>
            <a:ext cx="1862301" cy="2467754"/>
          </a:xfrm>
          <a:prstGeom prst="rect">
            <a:avLst/>
          </a:prstGeom>
          <a:ln w="12700">
            <a:miter lim="400000"/>
          </a:ln>
        </p:spPr>
      </p:pic>
      <p:pic>
        <p:nvPicPr>
          <p:cNvPr id="4" name="Bildobjekt 3" descr="En bild som visar text, Teckensnitt, visitkort, logotyp&#10;&#10;Automatiskt genererad beskrivning">
            <a:extLst>
              <a:ext uri="{FF2B5EF4-FFF2-40B4-BE49-F238E27FC236}">
                <a16:creationId xmlns:a16="http://schemas.microsoft.com/office/drawing/2014/main" id="{7E52E500-26F9-C3C9-0349-B954F7C521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5801">
            <a:off x="7939461" y="3927241"/>
            <a:ext cx="3674579" cy="1610521"/>
          </a:xfrm>
          <a:prstGeom prst="rect">
            <a:avLst/>
          </a:prstGeom>
        </p:spPr>
      </p:pic>
    </p:spTree>
    <p:extLst>
      <p:ext uri="{BB962C8B-B14F-4D97-AF65-F5344CB8AC3E}">
        <p14:creationId xmlns:p14="http://schemas.microsoft.com/office/powerpoint/2010/main" val="27308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9856" y="2392010"/>
            <a:ext cx="5235284" cy="2073979"/>
          </a:xfrm>
        </p:spPr>
        <p:txBody>
          <a:bodyPr>
            <a:normAutofit/>
          </a:bodyPr>
          <a:lstStyle/>
          <a:p>
            <a:pPr marL="0" indent="0">
              <a:buNone/>
            </a:pPr>
            <a:r>
              <a:rPr lang="sv-SE" b="1" dirty="0"/>
              <a:t>Lycka till med återvinningen hälsar Tetra Pak, Skånemejerier, Arla, Norrmejerier, God Morgon och Fiskeby Board!</a:t>
            </a:r>
          </a:p>
        </p:txBody>
      </p:sp>
      <p:pic>
        <p:nvPicPr>
          <p:cNvPr id="2" name="Bildobjekt 1">
            <a:extLst>
              <a:ext uri="{FF2B5EF4-FFF2-40B4-BE49-F238E27FC236}">
                <a16:creationId xmlns:a16="http://schemas.microsoft.com/office/drawing/2014/main" id="{CF7AC90A-20DC-0F48-B776-FF5FD0931B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60853" y="1045028"/>
            <a:ext cx="2459426" cy="4372312"/>
          </a:xfrm>
          <a:prstGeom prst="rect">
            <a:avLst/>
          </a:prstGeom>
        </p:spPr>
      </p:pic>
    </p:spTree>
    <p:extLst>
      <p:ext uri="{BB962C8B-B14F-4D97-AF65-F5344CB8AC3E}">
        <p14:creationId xmlns:p14="http://schemas.microsoft.com/office/powerpoint/2010/main" val="181070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4194FCD0-87A2-4A57-32F9-1D8C542BCB70}"/>
              </a:ext>
            </a:extLst>
          </p:cNvPr>
          <p:cNvSpPr/>
          <p:nvPr/>
        </p:nvSpPr>
        <p:spPr>
          <a:xfrm>
            <a:off x="7324214" y="1439742"/>
            <a:ext cx="3472740" cy="14793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BB322775-6013-9965-099D-B3DB1D30EF56}"/>
              </a:ext>
            </a:extLst>
          </p:cNvPr>
          <p:cNvSpPr/>
          <p:nvPr/>
        </p:nvSpPr>
        <p:spPr>
          <a:xfrm rot="5400000">
            <a:off x="7993986" y="2854366"/>
            <a:ext cx="358777" cy="35877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5" name="TextBox 11">
            <a:extLst>
              <a:ext uri="{FF2B5EF4-FFF2-40B4-BE49-F238E27FC236}">
                <a16:creationId xmlns:a16="http://schemas.microsoft.com/office/drawing/2014/main" id="{F7DD1CD7-E1E4-C740-9FA6-651B929816FD}"/>
              </a:ext>
            </a:extLst>
          </p:cNvPr>
          <p:cNvSpPr txBox="1"/>
          <p:nvPr/>
        </p:nvSpPr>
        <p:spPr>
          <a:xfrm>
            <a:off x="7463936" y="1568696"/>
            <a:ext cx="3196010" cy="1200329"/>
          </a:xfrm>
          <a:prstGeom prst="rect">
            <a:avLst/>
          </a:prstGeom>
          <a:noFill/>
        </p:spPr>
        <p:txBody>
          <a:bodyPr wrap="square" rtlCol="0">
            <a:spAutoFit/>
          </a:bodyPr>
          <a:lstStyle/>
          <a:p>
            <a:r>
              <a:rPr lang="sv-SE" sz="2400" b="1" dirty="0">
                <a:solidFill>
                  <a:schemeClr val="bg1"/>
                </a:solidFill>
              </a:rPr>
              <a:t>Vi finns i olika storlekar och former</a:t>
            </a:r>
            <a:br>
              <a:rPr lang="sv-SE" sz="2400" b="1" dirty="0">
                <a:solidFill>
                  <a:schemeClr val="bg1"/>
                </a:solidFill>
              </a:rPr>
            </a:br>
            <a:r>
              <a:rPr lang="sv-SE" sz="2400" b="1" dirty="0">
                <a:solidFill>
                  <a:schemeClr val="bg1"/>
                </a:solidFill>
              </a:rPr>
              <a:t>– varför tror du?</a:t>
            </a:r>
            <a:endParaRPr lang="en-GB" sz="2400" b="1" dirty="0">
              <a:solidFill>
                <a:schemeClr val="bg1"/>
              </a:solidFill>
            </a:endParaRPr>
          </a:p>
        </p:txBody>
      </p:sp>
      <p:pic>
        <p:nvPicPr>
          <p:cNvPr id="10" name="Bildobjekt 9">
            <a:extLst>
              <a:ext uri="{FF2B5EF4-FFF2-40B4-BE49-F238E27FC236}">
                <a16:creationId xmlns:a16="http://schemas.microsoft.com/office/drawing/2014/main" id="{B754E670-567F-7C45-99D2-B25D495C74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05489" y="1838736"/>
            <a:ext cx="6907337" cy="3885377"/>
          </a:xfrm>
          <a:prstGeom prst="rect">
            <a:avLst/>
          </a:prstGeom>
        </p:spPr>
      </p:pic>
    </p:spTree>
    <p:extLst>
      <p:ext uri="{BB962C8B-B14F-4D97-AF65-F5344CB8AC3E}">
        <p14:creationId xmlns:p14="http://schemas.microsoft.com/office/powerpoint/2010/main" val="283445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mat, mark, bord, morot&#10;&#10;Automatiskt genererad beskrivning">
            <a:extLst>
              <a:ext uri="{FF2B5EF4-FFF2-40B4-BE49-F238E27FC236}">
                <a16:creationId xmlns:a16="http://schemas.microsoft.com/office/drawing/2014/main" id="{EC9307F8-924A-2744-A393-0CF52654A455}"/>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041093" y="1816997"/>
            <a:ext cx="6278252" cy="3531517"/>
          </a:xfrm>
        </p:spPr>
      </p:pic>
      <p:sp>
        <p:nvSpPr>
          <p:cNvPr id="4" name="Platshållare för text 3">
            <a:extLst>
              <a:ext uri="{FF2B5EF4-FFF2-40B4-BE49-F238E27FC236}">
                <a16:creationId xmlns:a16="http://schemas.microsoft.com/office/drawing/2014/main" id="{E00B386E-F770-1B45-A78A-E3EE7035142A}"/>
              </a:ext>
            </a:extLst>
          </p:cNvPr>
          <p:cNvSpPr>
            <a:spLocks noGrp="1"/>
          </p:cNvSpPr>
          <p:nvPr>
            <p:ph type="body" sz="half" idx="2"/>
          </p:nvPr>
        </p:nvSpPr>
        <p:spPr>
          <a:xfrm>
            <a:off x="1375117" y="3338416"/>
            <a:ext cx="3535167" cy="2206599"/>
          </a:xfrm>
        </p:spPr>
        <p:txBody>
          <a:bodyPr>
            <a:noAutofit/>
          </a:bodyPr>
          <a:lstStyle/>
          <a:p>
            <a:pPr marL="228594" indent="-228594">
              <a:buFontTx/>
              <a:buChar char="-"/>
            </a:pPr>
            <a:r>
              <a:rPr lang="sv-SE" sz="1600" dirty="0"/>
              <a:t>Vad är matsvinn?</a:t>
            </a:r>
          </a:p>
          <a:p>
            <a:pPr marL="228594" indent="-228594">
              <a:buFontTx/>
              <a:buChar char="-"/>
            </a:pPr>
            <a:r>
              <a:rPr lang="sv-SE" sz="1600" dirty="0"/>
              <a:t>Kan förpackningar hjälpa till att minska matsvinnet?</a:t>
            </a:r>
          </a:p>
          <a:p>
            <a:pPr marL="228594" indent="-228594">
              <a:buFontTx/>
              <a:buChar char="-"/>
            </a:pPr>
            <a:r>
              <a:rPr lang="sv-SE" sz="1600" dirty="0"/>
              <a:t>Hur kan du minska matsvinnet hemma och på förskolan/skolan och fritidshemmet?</a:t>
            </a:r>
          </a:p>
        </p:txBody>
      </p:sp>
      <p:sp>
        <p:nvSpPr>
          <p:cNvPr id="9" name="TextBox 11">
            <a:extLst>
              <a:ext uri="{FF2B5EF4-FFF2-40B4-BE49-F238E27FC236}">
                <a16:creationId xmlns:a16="http://schemas.microsoft.com/office/drawing/2014/main" id="{6F26B5CB-3350-0749-8AFD-C34B794A6828}"/>
              </a:ext>
            </a:extLst>
          </p:cNvPr>
          <p:cNvSpPr txBox="1"/>
          <p:nvPr/>
        </p:nvSpPr>
        <p:spPr>
          <a:xfrm>
            <a:off x="1375117" y="1901920"/>
            <a:ext cx="3078793" cy="1077218"/>
          </a:xfrm>
          <a:prstGeom prst="rect">
            <a:avLst/>
          </a:prstGeom>
          <a:noFill/>
        </p:spPr>
        <p:txBody>
          <a:bodyPr wrap="square" rtlCol="0">
            <a:spAutoFit/>
          </a:bodyPr>
          <a:lstStyle/>
          <a:p>
            <a:r>
              <a:rPr lang="sv-SE" sz="3200" b="1" dirty="0"/>
              <a:t>Matsvinn!</a:t>
            </a:r>
          </a:p>
          <a:p>
            <a:r>
              <a:rPr lang="sv-SE" sz="3200" b="1" dirty="0"/>
              <a:t>- Nej tack!!!</a:t>
            </a:r>
            <a:endParaRPr lang="en-GB" sz="3200" b="1" dirty="0"/>
          </a:p>
        </p:txBody>
      </p:sp>
    </p:spTree>
    <p:extLst>
      <p:ext uri="{BB962C8B-B14F-4D97-AF65-F5344CB8AC3E}">
        <p14:creationId xmlns:p14="http://schemas.microsoft.com/office/powerpoint/2010/main" val="137541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EHARRISS\Documents\bilder\sko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6108" y="1520770"/>
            <a:ext cx="6723897" cy="3729052"/>
          </a:xfrm>
          <a:prstGeom prst="rect">
            <a:avLst/>
          </a:prstGeom>
          <a:ln>
            <a:noFill/>
          </a:ln>
          <a:effectLst/>
        </p:spPr>
      </p:pic>
      <p:pic>
        <p:nvPicPr>
          <p:cNvPr id="28676" name="Picture 4" descr="C:\Users\SEERIKSSONJO\AppData\Local\Microsoft\Windows\Temporary Internet Files\Content.IE5\R8OVKJEN\Green_Leaf_Texture_by_SpiralGraphic[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071950">
            <a:off x="1813110" y="2548536"/>
            <a:ext cx="2095552" cy="2095552"/>
          </a:xfrm>
          <a:prstGeom prst="rect">
            <a:avLst/>
          </a:prstGeom>
          <a:noFill/>
        </p:spPr>
      </p:pic>
      <p:sp>
        <p:nvSpPr>
          <p:cNvPr id="30" name="Rectangle 29"/>
          <p:cNvSpPr/>
          <p:nvPr/>
        </p:nvSpPr>
        <p:spPr>
          <a:xfrm rot="809777">
            <a:off x="2378584" y="3289364"/>
            <a:ext cx="1150536" cy="646331"/>
          </a:xfrm>
          <a:prstGeom prst="rect">
            <a:avLst/>
          </a:prstGeom>
        </p:spPr>
        <p:txBody>
          <a:bodyPr wrap="square">
            <a:spAutoFit/>
          </a:bodyPr>
          <a:lstStyle/>
          <a:p>
            <a:r>
              <a:rPr lang="sv-SE" b="1" dirty="0">
                <a:solidFill>
                  <a:schemeClr val="bg1"/>
                </a:solidFill>
              </a:rPr>
              <a:t>Uppleva </a:t>
            </a:r>
          </a:p>
          <a:p>
            <a:r>
              <a:rPr lang="sv-SE" b="1" dirty="0">
                <a:solidFill>
                  <a:schemeClr val="bg1"/>
                </a:solidFill>
              </a:rPr>
              <a:t>naturen</a:t>
            </a:r>
            <a:endParaRPr lang="en-GB" b="1" dirty="0">
              <a:solidFill>
                <a:schemeClr val="bg1"/>
              </a:solidFill>
            </a:endParaRPr>
          </a:p>
        </p:txBody>
      </p:sp>
      <p:pic>
        <p:nvPicPr>
          <p:cNvPr id="35" name="Picture 4" descr="C:\Users\SEERIKSSONJO\AppData\Local\Microsoft\Windows\Temporary Internet Files\Content.IE5\R8OVKJEN\Green_Leaf_Texture_by_SpiralGraphic[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7175165">
            <a:off x="6478779" y="1015924"/>
            <a:ext cx="3284189" cy="3284189"/>
          </a:xfrm>
          <a:prstGeom prst="rect">
            <a:avLst/>
          </a:prstGeom>
          <a:noFill/>
        </p:spPr>
      </p:pic>
      <p:sp>
        <p:nvSpPr>
          <p:cNvPr id="15" name="TextBox 14"/>
          <p:cNvSpPr txBox="1"/>
          <p:nvPr/>
        </p:nvSpPr>
        <p:spPr>
          <a:xfrm rot="1687442">
            <a:off x="6612951" y="2247262"/>
            <a:ext cx="2842415" cy="707886"/>
          </a:xfrm>
          <a:prstGeom prst="rect">
            <a:avLst/>
          </a:prstGeom>
          <a:noFill/>
        </p:spPr>
        <p:txBody>
          <a:bodyPr wrap="square" rtlCol="0">
            <a:spAutoFit/>
          </a:bodyPr>
          <a:lstStyle/>
          <a:p>
            <a:pPr algn="ctr"/>
            <a:r>
              <a:rPr lang="sv-SE" sz="2000" b="1" dirty="0">
                <a:solidFill>
                  <a:schemeClr val="bg1"/>
                </a:solidFill>
              </a:rPr>
              <a:t>Råmaterial till nya produkter</a:t>
            </a:r>
            <a:endParaRPr lang="en-GB" sz="2000" b="1" dirty="0">
              <a:solidFill>
                <a:schemeClr val="bg1"/>
              </a:solidFill>
            </a:endParaRPr>
          </a:p>
        </p:txBody>
      </p:sp>
      <p:pic>
        <p:nvPicPr>
          <p:cNvPr id="36" name="Picture 4" descr="C:\Users\SEERIKSSONJO\AppData\Local\Microsoft\Windows\Temporary Internet Files\Content.IE5\R8OVKJEN\Green_Leaf_Texture_by_SpiralGraphic[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5152268">
            <a:off x="4287593" y="1795839"/>
            <a:ext cx="2095552" cy="2095552"/>
          </a:xfrm>
          <a:prstGeom prst="rect">
            <a:avLst/>
          </a:prstGeom>
          <a:noFill/>
        </p:spPr>
      </p:pic>
      <p:sp>
        <p:nvSpPr>
          <p:cNvPr id="11" name="TextBox 10"/>
          <p:cNvSpPr txBox="1"/>
          <p:nvPr/>
        </p:nvSpPr>
        <p:spPr>
          <a:xfrm rot="20552268">
            <a:off x="4223401" y="2447038"/>
            <a:ext cx="2143040" cy="461665"/>
          </a:xfrm>
          <a:prstGeom prst="rect">
            <a:avLst/>
          </a:prstGeom>
          <a:noFill/>
        </p:spPr>
        <p:txBody>
          <a:bodyPr wrap="square" rtlCol="0">
            <a:spAutoFit/>
          </a:bodyPr>
          <a:lstStyle/>
          <a:p>
            <a:pPr algn="ctr"/>
            <a:r>
              <a:rPr lang="sv-SE" sz="2400" b="1" dirty="0">
                <a:solidFill>
                  <a:schemeClr val="bg1"/>
                </a:solidFill>
              </a:rPr>
              <a:t>Leka</a:t>
            </a:r>
            <a:endParaRPr lang="en-GB" sz="2400" b="1" dirty="0">
              <a:solidFill>
                <a:schemeClr val="bg1"/>
              </a:solidFill>
            </a:endParaRPr>
          </a:p>
        </p:txBody>
      </p:sp>
      <p:grpSp>
        <p:nvGrpSpPr>
          <p:cNvPr id="38" name="Group 37"/>
          <p:cNvGrpSpPr/>
          <p:nvPr/>
        </p:nvGrpSpPr>
        <p:grpSpPr>
          <a:xfrm rot="726875">
            <a:off x="3135073" y="3928203"/>
            <a:ext cx="2834053" cy="2834052"/>
            <a:chOff x="6100946" y="1284292"/>
            <a:chExt cx="2834053" cy="2834052"/>
          </a:xfrm>
        </p:grpSpPr>
        <p:pic>
          <p:nvPicPr>
            <p:cNvPr id="37" name="Picture 4" descr="C:\Users\SEERIKSSONJO\AppData\Local\Microsoft\Windows\Temporary Internet Files\Content.IE5\R8OVKJEN\Green_Leaf_Texture_by_SpiralGraphic[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4562216">
              <a:off x="6100947" y="1284291"/>
              <a:ext cx="2834052" cy="2834053"/>
            </a:xfrm>
            <a:prstGeom prst="rect">
              <a:avLst/>
            </a:prstGeom>
            <a:noFill/>
          </p:spPr>
        </p:pic>
        <p:sp>
          <p:nvSpPr>
            <p:cNvPr id="14" name="TextBox 13"/>
            <p:cNvSpPr txBox="1"/>
            <p:nvPr/>
          </p:nvSpPr>
          <p:spPr>
            <a:xfrm rot="19780958">
              <a:off x="6155173" y="2358305"/>
              <a:ext cx="2778826" cy="707886"/>
            </a:xfrm>
            <a:prstGeom prst="rect">
              <a:avLst/>
            </a:prstGeom>
            <a:noFill/>
          </p:spPr>
          <p:txBody>
            <a:bodyPr wrap="square" rtlCol="0">
              <a:spAutoFit/>
            </a:bodyPr>
            <a:lstStyle/>
            <a:p>
              <a:pPr algn="ctr"/>
              <a:r>
                <a:rPr lang="sv-SE" sz="2000" b="1" dirty="0">
                  <a:solidFill>
                    <a:schemeClr val="bg1"/>
                  </a:solidFill>
                </a:rPr>
                <a:t>Viktig för miljön </a:t>
              </a:r>
              <a:br>
                <a:rPr lang="sv-SE" sz="2000" b="1" dirty="0">
                  <a:solidFill>
                    <a:schemeClr val="bg1"/>
                  </a:solidFill>
                </a:rPr>
              </a:br>
              <a:r>
                <a:rPr lang="sv-SE" sz="2000" b="1" dirty="0">
                  <a:solidFill>
                    <a:schemeClr val="bg1"/>
                  </a:solidFill>
                </a:rPr>
                <a:t>&amp; djuren</a:t>
              </a:r>
              <a:endParaRPr lang="en-GB" sz="2000" b="1" dirty="0">
                <a:solidFill>
                  <a:schemeClr val="bg1"/>
                </a:solidFill>
              </a:endParaRPr>
            </a:p>
          </p:txBody>
        </p:sp>
      </p:grpSp>
      <p:pic>
        <p:nvPicPr>
          <p:cNvPr id="5" name="Bildobjekt 4">
            <a:extLst>
              <a:ext uri="{FF2B5EF4-FFF2-40B4-BE49-F238E27FC236}">
                <a16:creationId xmlns:a16="http://schemas.microsoft.com/office/drawing/2014/main" id="{50F9D454-66BE-F348-A7DA-158FCC36777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49851" y="3095090"/>
            <a:ext cx="1830769" cy="3254699"/>
          </a:xfrm>
          <a:prstGeom prst="rect">
            <a:avLst/>
          </a:prstGeom>
        </p:spPr>
      </p:pic>
      <p:sp>
        <p:nvSpPr>
          <p:cNvPr id="3" name="textruta 2">
            <a:extLst>
              <a:ext uri="{FF2B5EF4-FFF2-40B4-BE49-F238E27FC236}">
                <a16:creationId xmlns:a16="http://schemas.microsoft.com/office/drawing/2014/main" id="{9CAE880F-F75C-CE43-3107-7E3A29CFDDB8}"/>
              </a:ext>
            </a:extLst>
          </p:cNvPr>
          <p:cNvSpPr txBox="1"/>
          <p:nvPr/>
        </p:nvSpPr>
        <p:spPr>
          <a:xfrm>
            <a:off x="653868" y="610105"/>
            <a:ext cx="6096000" cy="584775"/>
          </a:xfrm>
          <a:prstGeom prst="rect">
            <a:avLst/>
          </a:prstGeom>
          <a:noFill/>
        </p:spPr>
        <p:txBody>
          <a:bodyPr wrap="square">
            <a:spAutoFit/>
          </a:bodyPr>
          <a:lstStyle/>
          <a:p>
            <a:r>
              <a:rPr lang="sv-SE" sz="3200" b="1" dirty="0">
                <a:latin typeface="+mj-lt"/>
              </a:rPr>
              <a:t>Vad är skogen bra för?</a:t>
            </a:r>
            <a:endParaRPr lang="en-GB" sz="3200" b="1" dirty="0">
              <a:latin typeface="+mj-lt"/>
            </a:endParaRPr>
          </a:p>
        </p:txBody>
      </p:sp>
      <p:sp>
        <p:nvSpPr>
          <p:cNvPr id="6" name="Rektangel med rundade hörn 5">
            <a:extLst>
              <a:ext uri="{FF2B5EF4-FFF2-40B4-BE49-F238E27FC236}">
                <a16:creationId xmlns:a16="http://schemas.microsoft.com/office/drawing/2014/main" id="{D4A94993-5856-F820-9941-46C6C8F34CB9}"/>
              </a:ext>
            </a:extLst>
          </p:cNvPr>
          <p:cNvSpPr/>
          <p:nvPr/>
        </p:nvSpPr>
        <p:spPr>
          <a:xfrm>
            <a:off x="6749868" y="4167277"/>
            <a:ext cx="2015490" cy="7577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FA1B78C6-8F03-ED5F-DB61-CB5E2A2D541F}"/>
              </a:ext>
            </a:extLst>
          </p:cNvPr>
          <p:cNvSpPr/>
          <p:nvPr/>
        </p:nvSpPr>
        <p:spPr>
          <a:xfrm rot="5400000">
            <a:off x="8691074" y="4314942"/>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6" name="TextBox 15"/>
          <p:cNvSpPr txBox="1"/>
          <p:nvPr/>
        </p:nvSpPr>
        <p:spPr>
          <a:xfrm>
            <a:off x="6825777" y="4248671"/>
            <a:ext cx="2100510" cy="646331"/>
          </a:xfrm>
          <a:prstGeom prst="rect">
            <a:avLst/>
          </a:prstGeom>
          <a:noFill/>
        </p:spPr>
        <p:txBody>
          <a:bodyPr wrap="square" rtlCol="0">
            <a:spAutoFit/>
          </a:bodyPr>
          <a:lstStyle/>
          <a:p>
            <a:r>
              <a:rPr lang="sv-SE" b="1" dirty="0">
                <a:solidFill>
                  <a:schemeClr val="bg1"/>
                </a:solidFill>
                <a:latin typeface="Calibri" panose="020F0502020204030204" pitchFamily="34" charset="0"/>
                <a:cs typeface="Calibri" panose="020F0502020204030204" pitchFamily="34" charset="0"/>
              </a:rPr>
              <a:t>Visste du att jag kommer härifrån?</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0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699458FF-9B3A-48C4-198E-398F9FC36D8F}"/>
              </a:ext>
            </a:extLst>
          </p:cNvPr>
          <p:cNvSpPr/>
          <p:nvPr/>
        </p:nvSpPr>
        <p:spPr>
          <a:xfrm>
            <a:off x="7797077" y="2935970"/>
            <a:ext cx="2261791" cy="49212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10" name="Rätvinklig triangel 9">
            <a:extLst>
              <a:ext uri="{FF2B5EF4-FFF2-40B4-BE49-F238E27FC236}">
                <a16:creationId xmlns:a16="http://schemas.microsoft.com/office/drawing/2014/main" id="{3FC1CDBC-B738-BED2-01F4-EEC4AFB35C06}"/>
              </a:ext>
            </a:extLst>
          </p:cNvPr>
          <p:cNvSpPr/>
          <p:nvPr/>
        </p:nvSpPr>
        <p:spPr>
          <a:xfrm rot="10800000">
            <a:off x="9240571" y="3306763"/>
            <a:ext cx="358777" cy="35877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 name="Rektangel med rundade hörn 1">
            <a:extLst>
              <a:ext uri="{FF2B5EF4-FFF2-40B4-BE49-F238E27FC236}">
                <a16:creationId xmlns:a16="http://schemas.microsoft.com/office/drawing/2014/main" id="{DA0CDDA6-643C-C70D-A459-83BF4BBF59F4}"/>
              </a:ext>
            </a:extLst>
          </p:cNvPr>
          <p:cNvSpPr/>
          <p:nvPr/>
        </p:nvSpPr>
        <p:spPr>
          <a:xfrm>
            <a:off x="5484785" y="1550343"/>
            <a:ext cx="2909455" cy="8897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254AF0F0-642B-370C-BB03-981AEC0222BD}"/>
              </a:ext>
            </a:extLst>
          </p:cNvPr>
          <p:cNvSpPr/>
          <p:nvPr/>
        </p:nvSpPr>
        <p:spPr>
          <a:xfrm rot="5400000">
            <a:off x="6154557" y="2375404"/>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8" name="TextBox 7"/>
          <p:cNvSpPr txBox="1"/>
          <p:nvPr/>
        </p:nvSpPr>
        <p:spPr>
          <a:xfrm>
            <a:off x="7787560" y="5739124"/>
            <a:ext cx="2909455" cy="338554"/>
          </a:xfrm>
          <a:prstGeom prst="rect">
            <a:avLst/>
          </a:prstGeom>
          <a:noFill/>
        </p:spPr>
        <p:txBody>
          <a:bodyPr wrap="square" rtlCol="0">
            <a:spAutoFit/>
          </a:bodyPr>
          <a:lstStyle/>
          <a:p>
            <a:r>
              <a:rPr lang="sv-SE" sz="1600" dirty="0">
                <a:solidFill>
                  <a:schemeClr val="accent2"/>
                </a:solidFill>
                <a:hlinkClick r:id="rId3">
                  <a:extLst>
                    <a:ext uri="{A12FA001-AC4F-418D-AE19-62706E023703}">
                      <ahyp:hlinkClr xmlns:ahyp="http://schemas.microsoft.com/office/drawing/2018/hyperlinkcolor" val="tx"/>
                    </a:ext>
                  </a:extLst>
                </a:hlinkClick>
              </a:rPr>
              <a:t>En liten film om återvinning</a:t>
            </a:r>
            <a:endParaRPr lang="en-GB" sz="1600" dirty="0">
              <a:solidFill>
                <a:schemeClr val="accent2"/>
              </a:solidFill>
            </a:endParaRPr>
          </a:p>
        </p:txBody>
      </p:sp>
      <p:sp>
        <p:nvSpPr>
          <p:cNvPr id="9" name="TextBox 8"/>
          <p:cNvSpPr txBox="1"/>
          <p:nvPr/>
        </p:nvSpPr>
        <p:spPr>
          <a:xfrm>
            <a:off x="7821161" y="3012757"/>
            <a:ext cx="2398816" cy="338554"/>
          </a:xfrm>
          <a:prstGeom prst="rect">
            <a:avLst/>
          </a:prstGeom>
          <a:noFill/>
        </p:spPr>
        <p:txBody>
          <a:bodyPr wrap="square" rtlCol="0">
            <a:spAutoFit/>
          </a:bodyPr>
          <a:lstStyle/>
          <a:p>
            <a:r>
              <a:rPr lang="sv-SE" sz="1600" b="1" dirty="0" err="1">
                <a:solidFill>
                  <a:schemeClr val="bg1"/>
                </a:solidFill>
              </a:rPr>
              <a:t>Psst</a:t>
            </a:r>
            <a:r>
              <a:rPr lang="sv-SE" sz="1600" b="1" dirty="0">
                <a:solidFill>
                  <a:schemeClr val="bg1"/>
                </a:solidFill>
              </a:rPr>
              <a:t> nu blir det film!</a:t>
            </a:r>
            <a:endParaRPr lang="en-GB" sz="1600" b="1" dirty="0">
              <a:solidFill>
                <a:schemeClr val="bg1"/>
              </a:solidFill>
            </a:endParaRP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425874" y="5741368"/>
            <a:ext cx="371204" cy="371204"/>
          </a:xfrm>
          <a:prstGeom prst="rect">
            <a:avLst/>
          </a:prstGeom>
          <a:noFill/>
        </p:spPr>
      </p:pic>
      <p:sp>
        <p:nvSpPr>
          <p:cNvPr id="13" name="TextBox 4"/>
          <p:cNvSpPr txBox="1"/>
          <p:nvPr/>
        </p:nvSpPr>
        <p:spPr>
          <a:xfrm>
            <a:off x="5604497" y="1620407"/>
            <a:ext cx="3021487" cy="707886"/>
          </a:xfrm>
          <a:prstGeom prst="rect">
            <a:avLst/>
          </a:prstGeom>
          <a:noFill/>
        </p:spPr>
        <p:txBody>
          <a:bodyPr wrap="square" rtlCol="0">
            <a:spAutoFit/>
          </a:bodyPr>
          <a:lstStyle/>
          <a:p>
            <a:r>
              <a:rPr lang="sv-SE" sz="2000" b="1" dirty="0">
                <a:solidFill>
                  <a:schemeClr val="bg1"/>
                </a:solidFill>
                <a:cs typeface="Arial" pitchFamily="34" charset="0"/>
              </a:rPr>
              <a:t>Jag är helt slut!</a:t>
            </a:r>
            <a:endParaRPr lang="sv-SE" sz="1000" b="1" dirty="0">
              <a:solidFill>
                <a:schemeClr val="bg1"/>
              </a:solidFill>
              <a:cs typeface="Arial" pitchFamily="34" charset="0"/>
            </a:endParaRPr>
          </a:p>
          <a:p>
            <a:r>
              <a:rPr lang="sv-SE" sz="2000" b="1" dirty="0">
                <a:solidFill>
                  <a:schemeClr val="bg1"/>
                </a:solidFill>
                <a:cs typeface="Arial" pitchFamily="34" charset="0"/>
              </a:rPr>
              <a:t>Vad ska du göra då?</a:t>
            </a:r>
          </a:p>
        </p:txBody>
      </p:sp>
      <p:pic>
        <p:nvPicPr>
          <p:cNvPr id="5" name="Bildobjekt 4">
            <a:extLst>
              <a:ext uri="{FF2B5EF4-FFF2-40B4-BE49-F238E27FC236}">
                <a16:creationId xmlns:a16="http://schemas.microsoft.com/office/drawing/2014/main" id="{88DA6B11-F6AB-7240-92A9-7F9AD500E6F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72438" y="1258975"/>
            <a:ext cx="5060853" cy="4048682"/>
          </a:xfrm>
          <a:prstGeom prst="rect">
            <a:avLst/>
          </a:prstGeom>
        </p:spPr>
      </p:pic>
      <p:pic>
        <p:nvPicPr>
          <p:cNvPr id="7" name="Bildobjekt 6">
            <a:extLst>
              <a:ext uri="{FF2B5EF4-FFF2-40B4-BE49-F238E27FC236}">
                <a16:creationId xmlns:a16="http://schemas.microsoft.com/office/drawing/2014/main" id="{7798E977-14EA-A24C-B3F5-1D867B97238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473703" y="3581038"/>
            <a:ext cx="1492548" cy="2074643"/>
          </a:xfrm>
          <a:prstGeom prst="rect">
            <a:avLst/>
          </a:prstGeom>
        </p:spPr>
      </p:pic>
    </p:spTree>
    <p:extLst>
      <p:ext uri="{BB962C8B-B14F-4D97-AF65-F5344CB8AC3E}">
        <p14:creationId xmlns:p14="http://schemas.microsoft.com/office/powerpoint/2010/main" val="172723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21A84ACD-8204-15AC-A5B5-E0CC71ECC570}"/>
              </a:ext>
            </a:extLst>
          </p:cNvPr>
          <p:cNvSpPr/>
          <p:nvPr/>
        </p:nvSpPr>
        <p:spPr>
          <a:xfrm>
            <a:off x="9721765" y="4191475"/>
            <a:ext cx="1603170" cy="7418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7" name="Rätvinklig triangel 6">
            <a:extLst>
              <a:ext uri="{FF2B5EF4-FFF2-40B4-BE49-F238E27FC236}">
                <a16:creationId xmlns:a16="http://schemas.microsoft.com/office/drawing/2014/main" id="{5164F0D4-9631-51FC-CC76-A063339B3A09}"/>
              </a:ext>
            </a:extLst>
          </p:cNvPr>
          <p:cNvSpPr/>
          <p:nvPr/>
        </p:nvSpPr>
        <p:spPr>
          <a:xfrm>
            <a:off x="9995227" y="3927458"/>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2" name="Rektangel med rundade hörn 1">
            <a:extLst>
              <a:ext uri="{FF2B5EF4-FFF2-40B4-BE49-F238E27FC236}">
                <a16:creationId xmlns:a16="http://schemas.microsoft.com/office/drawing/2014/main" id="{2E9F8EA8-F685-2D45-5F19-AAAE03DE2C57}"/>
              </a:ext>
            </a:extLst>
          </p:cNvPr>
          <p:cNvSpPr/>
          <p:nvPr/>
        </p:nvSpPr>
        <p:spPr>
          <a:xfrm>
            <a:off x="5135109" y="1629466"/>
            <a:ext cx="2657587" cy="47179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 name="Rätvinklig triangel 2">
            <a:extLst>
              <a:ext uri="{FF2B5EF4-FFF2-40B4-BE49-F238E27FC236}">
                <a16:creationId xmlns:a16="http://schemas.microsoft.com/office/drawing/2014/main" id="{FDC970E4-DF9E-E526-E4AA-DB73EED6AA80}"/>
              </a:ext>
            </a:extLst>
          </p:cNvPr>
          <p:cNvSpPr/>
          <p:nvPr/>
        </p:nvSpPr>
        <p:spPr>
          <a:xfrm rot="10800000">
            <a:off x="6996501" y="2006885"/>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7996" y="1610718"/>
            <a:ext cx="3336683" cy="3892797"/>
          </a:xfrm>
          <a:prstGeom prst="rect">
            <a:avLst/>
          </a:prstGeom>
          <a:noFill/>
          <a:ln>
            <a:noFill/>
          </a:ln>
        </p:spPr>
      </p:pic>
      <p:sp>
        <p:nvSpPr>
          <p:cNvPr id="9" name="TextBox 8"/>
          <p:cNvSpPr txBox="1"/>
          <p:nvPr/>
        </p:nvSpPr>
        <p:spPr>
          <a:xfrm>
            <a:off x="776254" y="760346"/>
            <a:ext cx="5082639" cy="646331"/>
          </a:xfrm>
          <a:prstGeom prst="rect">
            <a:avLst/>
          </a:prstGeom>
          <a:noFill/>
        </p:spPr>
        <p:txBody>
          <a:bodyPr wrap="square" rtlCol="0">
            <a:spAutoFit/>
          </a:bodyPr>
          <a:lstStyle/>
          <a:p>
            <a:r>
              <a:rPr lang="sv-SE" sz="3600" b="1" dirty="0">
                <a:latin typeface="+mj-lt"/>
              </a:rPr>
              <a:t>Varför återvinna?</a:t>
            </a:r>
            <a:endParaRPr lang="en-GB" sz="3600" b="1" dirty="0">
              <a:latin typeface="+mj-lt"/>
            </a:endParaRPr>
          </a:p>
        </p:txBody>
      </p:sp>
      <p:sp>
        <p:nvSpPr>
          <p:cNvPr id="11" name="TextBox 10"/>
          <p:cNvSpPr txBox="1"/>
          <p:nvPr/>
        </p:nvSpPr>
        <p:spPr>
          <a:xfrm>
            <a:off x="9796838" y="4258282"/>
            <a:ext cx="1694337" cy="584775"/>
          </a:xfrm>
          <a:prstGeom prst="rect">
            <a:avLst/>
          </a:prstGeom>
          <a:noFill/>
        </p:spPr>
        <p:txBody>
          <a:bodyPr wrap="square" rtlCol="0">
            <a:spAutoFit/>
          </a:bodyPr>
          <a:lstStyle/>
          <a:p>
            <a:r>
              <a:rPr lang="sv-SE" sz="1600" b="1" dirty="0">
                <a:solidFill>
                  <a:schemeClr val="bg1"/>
                </a:solidFill>
              </a:rPr>
              <a:t>Vad kan man återvinna?</a:t>
            </a:r>
            <a:endParaRPr lang="en-GB" sz="1600" b="1" dirty="0">
              <a:solidFill>
                <a:schemeClr val="bg1"/>
              </a:solidFill>
            </a:endParaRPr>
          </a:p>
        </p:txBody>
      </p:sp>
      <p:sp>
        <p:nvSpPr>
          <p:cNvPr id="24" name="TextBox 23"/>
          <p:cNvSpPr txBox="1"/>
          <p:nvPr/>
        </p:nvSpPr>
        <p:spPr>
          <a:xfrm>
            <a:off x="5177995" y="1668331"/>
            <a:ext cx="3166293" cy="338554"/>
          </a:xfrm>
          <a:prstGeom prst="rect">
            <a:avLst/>
          </a:prstGeom>
          <a:noFill/>
        </p:spPr>
        <p:txBody>
          <a:bodyPr wrap="square" rtlCol="0">
            <a:spAutoFit/>
          </a:bodyPr>
          <a:lstStyle/>
          <a:p>
            <a:r>
              <a:rPr lang="sv-SE" sz="1600" b="1" dirty="0">
                <a:solidFill>
                  <a:schemeClr val="bg1"/>
                </a:solidFill>
              </a:rPr>
              <a:t>Vad betyder återvinning?</a:t>
            </a:r>
            <a:endParaRPr lang="en-GB" sz="1600" b="1" dirty="0">
              <a:solidFill>
                <a:schemeClr val="bg1"/>
              </a:solidFill>
            </a:endParaRPr>
          </a:p>
        </p:txBody>
      </p:sp>
      <p:pic>
        <p:nvPicPr>
          <p:cNvPr id="4" name="Bildobjekt 3">
            <a:extLst>
              <a:ext uri="{FF2B5EF4-FFF2-40B4-BE49-F238E27FC236}">
                <a16:creationId xmlns:a16="http://schemas.microsoft.com/office/drawing/2014/main" id="{BE97E44B-B880-944A-967B-EE5703C15D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53667" y="1508277"/>
            <a:ext cx="2494870" cy="4435323"/>
          </a:xfrm>
          <a:prstGeom prst="rect">
            <a:avLst/>
          </a:prstGeom>
        </p:spPr>
      </p:pic>
    </p:spTree>
    <p:extLst>
      <p:ext uri="{BB962C8B-B14F-4D97-AF65-F5344CB8AC3E}">
        <p14:creationId xmlns:p14="http://schemas.microsoft.com/office/powerpoint/2010/main" val="417388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951238" y="1583020"/>
            <a:ext cx="2814302" cy="2160474"/>
          </a:xfrm>
          <a:prstGeom prst="rect">
            <a:avLst/>
          </a:prstGeom>
          <a:noFill/>
          <a:effectLst>
            <a:softEdge rad="195906"/>
          </a:effectLst>
        </p:spPr>
      </p:pic>
      <p:sp>
        <p:nvSpPr>
          <p:cNvPr id="20" name="TextBox 19"/>
          <p:cNvSpPr txBox="1"/>
          <p:nvPr/>
        </p:nvSpPr>
        <p:spPr>
          <a:xfrm>
            <a:off x="715924" y="621600"/>
            <a:ext cx="8775864" cy="584775"/>
          </a:xfrm>
          <a:prstGeom prst="rect">
            <a:avLst/>
          </a:prstGeom>
          <a:noFill/>
        </p:spPr>
        <p:txBody>
          <a:bodyPr wrap="square" rtlCol="0">
            <a:spAutoFit/>
          </a:bodyPr>
          <a:lstStyle/>
          <a:p>
            <a:r>
              <a:rPr lang="sv-SE" sz="3200" b="1" dirty="0">
                <a:latin typeface="+mj-lt"/>
              </a:rPr>
              <a:t>Hur funkar det på återvinningsstationen?</a:t>
            </a:r>
            <a:endParaRPr lang="en-GB" sz="3200" b="1" dirty="0">
              <a:latin typeface="+mj-lt"/>
            </a:endParaRPr>
          </a:p>
        </p:txBody>
      </p:sp>
      <p:pic>
        <p:nvPicPr>
          <p:cNvPr id="1026" name="Picture 2" descr="\\SELUFS21\MANordics\A2_ENVIRONMENT\Restricted\004_Recycling\CAMPAIGN_SWEDEN_2011-2013\SKOLTÄVLING\2013\Affisch\bilder_atervinning\Low_res_Tetra_Brik_AÌŠtervinn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2552" y="1701778"/>
            <a:ext cx="2315261" cy="1875637"/>
          </a:xfrm>
          <a:prstGeom prst="rect">
            <a:avLst/>
          </a:prstGeom>
          <a:noFill/>
        </p:spPr>
      </p:pic>
      <p:pic>
        <p:nvPicPr>
          <p:cNvPr id="2" name="Bildobjekt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3933" y="1701778"/>
            <a:ext cx="2814303" cy="1866328"/>
          </a:xfrm>
          <a:prstGeom prst="rect">
            <a:avLst/>
          </a:prstGeom>
        </p:spPr>
      </p:pic>
      <p:pic>
        <p:nvPicPr>
          <p:cNvPr id="6" name="Bildobjekt 5">
            <a:extLst>
              <a:ext uri="{FF2B5EF4-FFF2-40B4-BE49-F238E27FC236}">
                <a16:creationId xmlns:a16="http://schemas.microsoft.com/office/drawing/2014/main" id="{2DD540FD-7C76-504E-ADD6-7D1119A844D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453989" y="2453729"/>
            <a:ext cx="2814302" cy="4093534"/>
          </a:xfrm>
          <a:prstGeom prst="rect">
            <a:avLst/>
          </a:prstGeom>
        </p:spPr>
      </p:pic>
      <p:sp>
        <p:nvSpPr>
          <p:cNvPr id="18" name="TextBox 17"/>
          <p:cNvSpPr txBox="1"/>
          <p:nvPr/>
        </p:nvSpPr>
        <p:spPr>
          <a:xfrm>
            <a:off x="1161689" y="5165531"/>
            <a:ext cx="4892633" cy="338554"/>
          </a:xfrm>
          <a:prstGeom prst="rect">
            <a:avLst/>
          </a:prstGeom>
          <a:noFill/>
        </p:spPr>
        <p:txBody>
          <a:bodyPr wrap="square" rtlCol="0">
            <a:spAutoFit/>
          </a:bodyPr>
          <a:lstStyle/>
          <a:p>
            <a:r>
              <a:rPr lang="sv-SE" sz="1600" dirty="0">
                <a:solidFill>
                  <a:schemeClr val="accent2"/>
                </a:solidFill>
                <a:hlinkClick r:id="rId7">
                  <a:extLst>
                    <a:ext uri="{A12FA001-AC4F-418D-AE19-62706E023703}">
                      <ahyp:hlinkClr xmlns:ahyp="http://schemas.microsoft.com/office/drawing/2018/hyperlinkcolor" val="tx"/>
                    </a:ext>
                  </a:extLst>
                </a:hlinkClick>
              </a:rPr>
              <a:t>Hitta din närmaste återvinningsstation här</a:t>
            </a:r>
            <a:endParaRPr lang="en-GB" sz="1600" dirty="0">
              <a:solidFill>
                <a:schemeClr val="accent2"/>
              </a:solidFill>
            </a:endParaRPr>
          </a:p>
        </p:txBody>
      </p:sp>
      <p:sp>
        <p:nvSpPr>
          <p:cNvPr id="3" name="Rektangel med rundade hörn 2">
            <a:extLst>
              <a:ext uri="{FF2B5EF4-FFF2-40B4-BE49-F238E27FC236}">
                <a16:creationId xmlns:a16="http://schemas.microsoft.com/office/drawing/2014/main" id="{12A772FB-DC1D-D26A-203B-A4CB4C74F470}"/>
              </a:ext>
            </a:extLst>
          </p:cNvPr>
          <p:cNvSpPr/>
          <p:nvPr/>
        </p:nvSpPr>
        <p:spPr>
          <a:xfrm>
            <a:off x="7845579" y="1554535"/>
            <a:ext cx="2814303" cy="82506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4" name="Rätvinklig triangel 3">
            <a:extLst>
              <a:ext uri="{FF2B5EF4-FFF2-40B4-BE49-F238E27FC236}">
                <a16:creationId xmlns:a16="http://schemas.microsoft.com/office/drawing/2014/main" id="{78DC41E5-A4C9-9518-2B60-93FECDA0C5B7}"/>
              </a:ext>
            </a:extLst>
          </p:cNvPr>
          <p:cNvSpPr/>
          <p:nvPr/>
        </p:nvSpPr>
        <p:spPr>
          <a:xfrm rot="10800000">
            <a:off x="9861140" y="2311030"/>
            <a:ext cx="358777" cy="35877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3" name="TextBox 32"/>
          <p:cNvSpPr txBox="1"/>
          <p:nvPr/>
        </p:nvSpPr>
        <p:spPr>
          <a:xfrm>
            <a:off x="7993176" y="1628222"/>
            <a:ext cx="2614259" cy="646331"/>
          </a:xfrm>
          <a:prstGeom prst="rect">
            <a:avLst/>
          </a:prstGeom>
          <a:noFill/>
        </p:spPr>
        <p:txBody>
          <a:bodyPr wrap="square" rtlCol="0">
            <a:spAutoFit/>
          </a:bodyPr>
          <a:lstStyle/>
          <a:p>
            <a:r>
              <a:rPr lang="sv-SE" b="1" dirty="0">
                <a:solidFill>
                  <a:schemeClr val="bg2"/>
                </a:solidFill>
              </a:rPr>
              <a:t>Hur många olika typer av fack finns det?</a:t>
            </a:r>
            <a:endParaRPr lang="en-GB" b="1" dirty="0">
              <a:solidFill>
                <a:schemeClr val="bg2"/>
              </a:solidFill>
            </a:endParaRPr>
          </a:p>
        </p:txBody>
      </p:sp>
      <p:pic>
        <p:nvPicPr>
          <p:cNvPr id="7" name="Picture 2">
            <a:extLst>
              <a:ext uri="{FF2B5EF4-FFF2-40B4-BE49-F238E27FC236}">
                <a16:creationId xmlns:a16="http://schemas.microsoft.com/office/drawing/2014/main" id="{7CC9F432-7416-8602-9AA5-4879F67B62B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830505" y="5165531"/>
            <a:ext cx="371204" cy="371204"/>
          </a:xfrm>
          <a:prstGeom prst="rect">
            <a:avLst/>
          </a:prstGeom>
          <a:noFill/>
        </p:spPr>
      </p:pic>
      <p:sp>
        <p:nvSpPr>
          <p:cNvPr id="8" name="Rektangel med rundade hörn 7">
            <a:extLst>
              <a:ext uri="{FF2B5EF4-FFF2-40B4-BE49-F238E27FC236}">
                <a16:creationId xmlns:a16="http://schemas.microsoft.com/office/drawing/2014/main" id="{4317B0F2-73DA-B82C-0985-DE00BBC8D452}"/>
              </a:ext>
            </a:extLst>
          </p:cNvPr>
          <p:cNvSpPr/>
          <p:nvPr/>
        </p:nvSpPr>
        <p:spPr>
          <a:xfrm>
            <a:off x="5762171" y="3792174"/>
            <a:ext cx="2744128" cy="112246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9" name="Rätvinklig triangel 8">
            <a:extLst>
              <a:ext uri="{FF2B5EF4-FFF2-40B4-BE49-F238E27FC236}">
                <a16:creationId xmlns:a16="http://schemas.microsoft.com/office/drawing/2014/main" id="{7F1C0109-ACFF-507D-765C-730D06BCFF76}"/>
              </a:ext>
            </a:extLst>
          </p:cNvPr>
          <p:cNvSpPr/>
          <p:nvPr/>
        </p:nvSpPr>
        <p:spPr>
          <a:xfrm>
            <a:off x="8406763" y="4259500"/>
            <a:ext cx="358777" cy="35877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endParaRPr lang="sv-SE" dirty="0" err="1"/>
          </a:p>
        </p:txBody>
      </p:sp>
      <p:sp>
        <p:nvSpPr>
          <p:cNvPr id="34" name="TextBox 33"/>
          <p:cNvSpPr txBox="1"/>
          <p:nvPr/>
        </p:nvSpPr>
        <p:spPr>
          <a:xfrm>
            <a:off x="5856091" y="3881777"/>
            <a:ext cx="2597898" cy="923330"/>
          </a:xfrm>
          <a:prstGeom prst="rect">
            <a:avLst/>
          </a:prstGeom>
          <a:noFill/>
        </p:spPr>
        <p:txBody>
          <a:bodyPr wrap="square" rtlCol="0">
            <a:spAutoFit/>
          </a:bodyPr>
          <a:lstStyle/>
          <a:p>
            <a:r>
              <a:rPr lang="sv-SE" b="1" dirty="0">
                <a:solidFill>
                  <a:schemeClr val="bg1"/>
                </a:solidFill>
                <a:cs typeface="Arial" panose="020B0604020202020204" pitchFamily="34" charset="0"/>
              </a:rPr>
              <a:t>Hur ser återvinningsstationen ut där du bor?</a:t>
            </a:r>
            <a:endParaRPr lang="en-GB" b="1" dirty="0">
              <a:solidFill>
                <a:schemeClr val="bg1"/>
              </a:solidFill>
              <a:cs typeface="Arial" panose="020B0604020202020204" pitchFamily="34" charset="0"/>
            </a:endParaRPr>
          </a:p>
        </p:txBody>
      </p:sp>
    </p:spTree>
    <p:extLst>
      <p:ext uri="{BB962C8B-B14F-4D97-AF65-F5344CB8AC3E}">
        <p14:creationId xmlns:p14="http://schemas.microsoft.com/office/powerpoint/2010/main" val="335537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9688" y="3966388"/>
            <a:ext cx="2332797" cy="1712273"/>
          </a:xfrm>
          <a:prstGeom prst="rect">
            <a:avLst/>
          </a:prstGeom>
          <a:effectLst>
            <a:softEdge rad="223900"/>
          </a:effectLst>
        </p:spPr>
      </p:pic>
      <p:pic>
        <p:nvPicPr>
          <p:cNvPr id="5"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726715" y="1700601"/>
            <a:ext cx="1719133" cy="1319738"/>
          </a:xfrm>
          <a:prstGeom prst="rect">
            <a:avLst/>
          </a:prstGeom>
          <a:noFill/>
          <a:effectLst>
            <a:softEdge rad="172012"/>
          </a:effectLst>
        </p:spPr>
      </p:pic>
      <p:pic>
        <p:nvPicPr>
          <p:cNvPr id="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255726" y="1818819"/>
            <a:ext cx="1350388" cy="1183841"/>
          </a:xfrm>
          <a:prstGeom prst="rect">
            <a:avLst/>
          </a:prstGeom>
          <a:noFill/>
        </p:spPr>
      </p:pic>
      <p:pic>
        <p:nvPicPr>
          <p:cNvPr id="9" name="Picture 2" descr="\\SELUFS21\MANordics\A2_ENVIRONMENT\Restricted\004_Recycling\CAMPAIGN_SWEDEN_2011-2012\SKOLMATERIAL (TCF)\lektion_se_illustrationer\lastbi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20770" y="2798513"/>
            <a:ext cx="2384417" cy="1824192"/>
          </a:xfrm>
          <a:prstGeom prst="rect">
            <a:avLst/>
          </a:prstGeom>
          <a:noFill/>
          <a:effectLst>
            <a:softEdge rad="323878"/>
          </a:effectLst>
        </p:spPr>
      </p:pic>
      <p:pic>
        <p:nvPicPr>
          <p:cNvPr id="10"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bwMode="auto">
          <a:xfrm>
            <a:off x="3133990" y="2916341"/>
            <a:ext cx="1154921" cy="1514650"/>
          </a:xfrm>
          <a:prstGeom prst="rect">
            <a:avLst/>
          </a:prstGeom>
          <a:noFill/>
        </p:spPr>
      </p:pic>
      <p:sp>
        <p:nvSpPr>
          <p:cNvPr id="11" name="Circular Arrow 10"/>
          <p:cNvSpPr/>
          <p:nvPr/>
        </p:nvSpPr>
        <p:spPr>
          <a:xfrm rot="1530921">
            <a:off x="6802331" y="2212097"/>
            <a:ext cx="1106669" cy="1122924"/>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ircular Arrow 11"/>
          <p:cNvSpPr/>
          <p:nvPr/>
        </p:nvSpPr>
        <p:spPr>
          <a:xfrm rot="6161415">
            <a:off x="6641001" y="4151442"/>
            <a:ext cx="1122924" cy="1106669"/>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ircular Arrow 12"/>
          <p:cNvSpPr/>
          <p:nvPr/>
        </p:nvSpPr>
        <p:spPr>
          <a:xfrm rot="266435" flipH="1" flipV="1">
            <a:off x="3723263" y="4099639"/>
            <a:ext cx="1106669" cy="1122924"/>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ircular Arrow 13"/>
          <p:cNvSpPr/>
          <p:nvPr/>
        </p:nvSpPr>
        <p:spPr>
          <a:xfrm rot="6300000" flipH="1" flipV="1">
            <a:off x="3435509" y="2284876"/>
            <a:ext cx="1122924" cy="1106669"/>
          </a:xfrm>
          <a:prstGeom prst="circularArrow">
            <a:avLst>
              <a:gd name="adj1" fmla="val 12500"/>
              <a:gd name="adj2" fmla="val 1142319"/>
              <a:gd name="adj3" fmla="val 20457681"/>
              <a:gd name="adj4" fmla="val 14806501"/>
              <a:gd name="adj5" fmla="val 1250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p:cNvSpPr txBox="1"/>
          <p:nvPr/>
        </p:nvSpPr>
        <p:spPr>
          <a:xfrm>
            <a:off x="749335" y="614179"/>
            <a:ext cx="8278551" cy="584775"/>
          </a:xfrm>
          <a:prstGeom prst="rect">
            <a:avLst/>
          </a:prstGeom>
          <a:noFill/>
        </p:spPr>
        <p:txBody>
          <a:bodyPr wrap="square" rtlCol="0">
            <a:spAutoFit/>
          </a:bodyPr>
          <a:lstStyle/>
          <a:p>
            <a:r>
              <a:rPr lang="sv-SE" sz="3200" b="1" dirty="0">
                <a:latin typeface="+mj-lt"/>
              </a:rPr>
              <a:t>Förpackningens resa – hur går det till?</a:t>
            </a:r>
            <a:endParaRPr lang="en-GB" sz="3200" b="1" dirty="0">
              <a:latin typeface="+mj-lt"/>
            </a:endParaRPr>
          </a:p>
        </p:txBody>
      </p:sp>
      <p:sp>
        <p:nvSpPr>
          <p:cNvPr id="15" name="TextBox 14"/>
          <p:cNvSpPr txBox="1"/>
          <p:nvPr/>
        </p:nvSpPr>
        <p:spPr>
          <a:xfrm>
            <a:off x="7221865" y="1469335"/>
            <a:ext cx="2766643" cy="584775"/>
          </a:xfrm>
          <a:prstGeom prst="rect">
            <a:avLst/>
          </a:prstGeom>
          <a:noFill/>
        </p:spPr>
        <p:txBody>
          <a:bodyPr wrap="square" rtlCol="0">
            <a:spAutoFit/>
          </a:bodyPr>
          <a:lstStyle/>
          <a:p>
            <a:r>
              <a:rPr lang="sv-SE" sz="1600" dirty="0"/>
              <a:t>Insamling på återvinningsstationen.</a:t>
            </a:r>
            <a:endParaRPr lang="en-GB" sz="1600" dirty="0"/>
          </a:p>
        </p:txBody>
      </p:sp>
      <p:sp>
        <p:nvSpPr>
          <p:cNvPr id="16" name="TextBox 15"/>
          <p:cNvSpPr txBox="1"/>
          <p:nvPr/>
        </p:nvSpPr>
        <p:spPr>
          <a:xfrm>
            <a:off x="8762006" y="2914333"/>
            <a:ext cx="2254338" cy="584775"/>
          </a:xfrm>
          <a:prstGeom prst="rect">
            <a:avLst/>
          </a:prstGeom>
          <a:noFill/>
        </p:spPr>
        <p:txBody>
          <a:bodyPr wrap="square" rtlCol="0">
            <a:spAutoFit/>
          </a:bodyPr>
          <a:lstStyle/>
          <a:p>
            <a:r>
              <a:rPr lang="sv-SE" sz="1600" dirty="0"/>
              <a:t>Förpackningar packas i balar för transport.</a:t>
            </a:r>
            <a:endParaRPr lang="en-GB" sz="1600" dirty="0"/>
          </a:p>
        </p:txBody>
      </p:sp>
      <p:sp>
        <p:nvSpPr>
          <p:cNvPr id="17" name="TextBox 16"/>
          <p:cNvSpPr txBox="1"/>
          <p:nvPr/>
        </p:nvSpPr>
        <p:spPr>
          <a:xfrm>
            <a:off x="4409176" y="5639961"/>
            <a:ext cx="3071417" cy="584775"/>
          </a:xfrm>
          <a:prstGeom prst="rect">
            <a:avLst/>
          </a:prstGeom>
          <a:noFill/>
        </p:spPr>
        <p:txBody>
          <a:bodyPr wrap="square" rtlCol="0">
            <a:spAutoFit/>
          </a:bodyPr>
          <a:lstStyle/>
          <a:p>
            <a:r>
              <a:rPr lang="sv-SE" sz="1600" dirty="0"/>
              <a:t>På pappersbruket blandas förpackningarna med vatten.</a:t>
            </a:r>
            <a:endParaRPr lang="en-GB" sz="1600" dirty="0"/>
          </a:p>
        </p:txBody>
      </p:sp>
      <p:pic>
        <p:nvPicPr>
          <p:cNvPr id="18" name="Picture 8" descr="C:\Users\SEHARRISS\Documents\bilder\insamlat materi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33895" y="4534540"/>
            <a:ext cx="1591449" cy="1193587"/>
          </a:xfrm>
          <a:prstGeom prst="rect">
            <a:avLst/>
          </a:prstGeom>
          <a:noFill/>
        </p:spPr>
      </p:pic>
      <p:sp>
        <p:nvSpPr>
          <p:cNvPr id="19" name="TextBox 18"/>
          <p:cNvSpPr txBox="1"/>
          <p:nvPr/>
        </p:nvSpPr>
        <p:spPr>
          <a:xfrm>
            <a:off x="1883720" y="1569256"/>
            <a:ext cx="2026285" cy="338554"/>
          </a:xfrm>
          <a:prstGeom prst="rect">
            <a:avLst/>
          </a:prstGeom>
          <a:noFill/>
        </p:spPr>
        <p:txBody>
          <a:bodyPr wrap="square" rtlCol="0">
            <a:spAutoFit/>
          </a:bodyPr>
          <a:lstStyle/>
          <a:p>
            <a:pPr algn="r"/>
            <a:r>
              <a:rPr lang="sv-SE" sz="1600" dirty="0"/>
              <a:t>Nya produkter.</a:t>
            </a:r>
            <a:endParaRPr lang="en-GB" sz="1600" dirty="0"/>
          </a:p>
        </p:txBody>
      </p:sp>
      <p:sp>
        <p:nvSpPr>
          <p:cNvPr id="21" name="TextBox 20"/>
          <p:cNvSpPr txBox="1"/>
          <p:nvPr/>
        </p:nvSpPr>
        <p:spPr>
          <a:xfrm>
            <a:off x="479459" y="3956139"/>
            <a:ext cx="2103599" cy="338554"/>
          </a:xfrm>
          <a:prstGeom prst="rect">
            <a:avLst/>
          </a:prstGeom>
          <a:noFill/>
        </p:spPr>
        <p:txBody>
          <a:bodyPr wrap="square" rtlCol="0">
            <a:spAutoFit/>
          </a:bodyPr>
          <a:lstStyle/>
          <a:p>
            <a:pPr algn="r"/>
            <a:r>
              <a:rPr lang="sv-SE" sz="1600" dirty="0"/>
              <a:t>Material separeras.</a:t>
            </a:r>
            <a:endParaRPr lang="en-GB" sz="1600" dirty="0"/>
          </a:p>
        </p:txBody>
      </p:sp>
      <p:sp>
        <p:nvSpPr>
          <p:cNvPr id="22" name="TextBox 21"/>
          <p:cNvSpPr txBox="1"/>
          <p:nvPr/>
        </p:nvSpPr>
        <p:spPr>
          <a:xfrm>
            <a:off x="6797420" y="1504774"/>
            <a:ext cx="586033" cy="523220"/>
          </a:xfrm>
          <a:prstGeom prst="rect">
            <a:avLst/>
          </a:prstGeom>
          <a:noFill/>
        </p:spPr>
        <p:txBody>
          <a:bodyPr wrap="square" rtlCol="0">
            <a:spAutoFit/>
          </a:bodyPr>
          <a:lstStyle/>
          <a:p>
            <a:pPr algn="ctr"/>
            <a:r>
              <a:rPr lang="sv-SE" sz="2800" b="1" dirty="0">
                <a:solidFill>
                  <a:schemeClr val="accent4"/>
                </a:solidFill>
              </a:rPr>
              <a:t>1.</a:t>
            </a:r>
            <a:endParaRPr lang="en-GB" sz="2800" b="1" dirty="0">
              <a:solidFill>
                <a:schemeClr val="accent4"/>
              </a:solidFill>
            </a:endParaRPr>
          </a:p>
        </p:txBody>
      </p:sp>
      <p:sp>
        <p:nvSpPr>
          <p:cNvPr id="23" name="TextBox 22"/>
          <p:cNvSpPr txBox="1"/>
          <p:nvPr/>
        </p:nvSpPr>
        <p:spPr>
          <a:xfrm>
            <a:off x="8285680" y="2844042"/>
            <a:ext cx="586033" cy="523220"/>
          </a:xfrm>
          <a:prstGeom prst="rect">
            <a:avLst/>
          </a:prstGeom>
          <a:noFill/>
        </p:spPr>
        <p:txBody>
          <a:bodyPr wrap="square" rtlCol="0">
            <a:spAutoFit/>
          </a:bodyPr>
          <a:lstStyle/>
          <a:p>
            <a:pPr algn="ctr"/>
            <a:r>
              <a:rPr lang="sv-SE" sz="2800" b="1" dirty="0">
                <a:solidFill>
                  <a:schemeClr val="accent4"/>
                </a:solidFill>
              </a:rPr>
              <a:t>2.</a:t>
            </a:r>
            <a:endParaRPr lang="en-GB" sz="2800" b="1" dirty="0">
              <a:solidFill>
                <a:schemeClr val="accent4"/>
              </a:solidFill>
            </a:endParaRPr>
          </a:p>
        </p:txBody>
      </p:sp>
      <p:sp>
        <p:nvSpPr>
          <p:cNvPr id="24" name="TextBox 23"/>
          <p:cNvSpPr txBox="1"/>
          <p:nvPr/>
        </p:nvSpPr>
        <p:spPr>
          <a:xfrm>
            <a:off x="4449972" y="5176586"/>
            <a:ext cx="586033" cy="523220"/>
          </a:xfrm>
          <a:prstGeom prst="rect">
            <a:avLst/>
          </a:prstGeom>
          <a:noFill/>
        </p:spPr>
        <p:txBody>
          <a:bodyPr wrap="square" rtlCol="0">
            <a:spAutoFit/>
          </a:bodyPr>
          <a:lstStyle/>
          <a:p>
            <a:pPr algn="ctr"/>
            <a:r>
              <a:rPr lang="sv-SE" sz="2800" b="1" dirty="0">
                <a:solidFill>
                  <a:schemeClr val="accent4"/>
                </a:solidFill>
              </a:rPr>
              <a:t>3.</a:t>
            </a:r>
            <a:endParaRPr lang="en-GB" sz="2800" b="1" dirty="0">
              <a:solidFill>
                <a:schemeClr val="accent4"/>
              </a:solidFill>
            </a:endParaRPr>
          </a:p>
        </p:txBody>
      </p:sp>
      <p:sp>
        <p:nvSpPr>
          <p:cNvPr id="25" name="TextBox 24"/>
          <p:cNvSpPr txBox="1"/>
          <p:nvPr/>
        </p:nvSpPr>
        <p:spPr>
          <a:xfrm>
            <a:off x="2481633" y="3863806"/>
            <a:ext cx="586033" cy="523220"/>
          </a:xfrm>
          <a:prstGeom prst="rect">
            <a:avLst/>
          </a:prstGeom>
          <a:noFill/>
        </p:spPr>
        <p:txBody>
          <a:bodyPr wrap="square" rtlCol="0">
            <a:spAutoFit/>
          </a:bodyPr>
          <a:lstStyle/>
          <a:p>
            <a:pPr algn="ctr"/>
            <a:r>
              <a:rPr lang="sv-SE" sz="2800" b="1" dirty="0">
                <a:solidFill>
                  <a:schemeClr val="accent4"/>
                </a:solidFill>
              </a:rPr>
              <a:t>4.</a:t>
            </a:r>
            <a:endParaRPr lang="en-GB" sz="2800" b="1" dirty="0">
              <a:solidFill>
                <a:schemeClr val="accent4"/>
              </a:solidFill>
            </a:endParaRPr>
          </a:p>
        </p:txBody>
      </p:sp>
      <p:sp>
        <p:nvSpPr>
          <p:cNvPr id="26" name="TextBox 25"/>
          <p:cNvSpPr txBox="1"/>
          <p:nvPr/>
        </p:nvSpPr>
        <p:spPr>
          <a:xfrm>
            <a:off x="3781819" y="1478287"/>
            <a:ext cx="586033" cy="523220"/>
          </a:xfrm>
          <a:prstGeom prst="rect">
            <a:avLst/>
          </a:prstGeom>
          <a:noFill/>
        </p:spPr>
        <p:txBody>
          <a:bodyPr wrap="square" rtlCol="0">
            <a:spAutoFit/>
          </a:bodyPr>
          <a:lstStyle/>
          <a:p>
            <a:pPr algn="ctr"/>
            <a:r>
              <a:rPr lang="sv-SE" sz="2800" b="1" dirty="0">
                <a:solidFill>
                  <a:schemeClr val="accent4"/>
                </a:solidFill>
              </a:rPr>
              <a:t>5.</a:t>
            </a:r>
            <a:endParaRPr lang="en-GB" sz="2800" b="1" dirty="0">
              <a:solidFill>
                <a:schemeClr val="accent4"/>
              </a:solidFill>
            </a:endParaRPr>
          </a:p>
        </p:txBody>
      </p:sp>
    </p:spTree>
    <p:extLst>
      <p:ext uri="{BB962C8B-B14F-4D97-AF65-F5344CB8AC3E}">
        <p14:creationId xmlns:p14="http://schemas.microsoft.com/office/powerpoint/2010/main" val="1307460919"/>
      </p:ext>
    </p:extLst>
  </p:cSld>
  <p:clrMapOvr>
    <a:masterClrMapping/>
  </p:clrMapOvr>
</p:sld>
</file>

<file path=ppt/theme/theme1.xml><?xml version="1.0" encoding="utf-8"?>
<a:theme xmlns:a="http://schemas.openxmlformats.org/drawingml/2006/main" name="1_Tetra Pak Widescreen Layouts">
  <a:themeElements>
    <a:clrScheme name="Tetra Pak 85">
      <a:dk1>
        <a:srgbClr val="023F88"/>
      </a:dk1>
      <a:lt1>
        <a:srgbClr val="FFFFFF"/>
      </a:lt1>
      <a:dk2>
        <a:srgbClr val="023F88"/>
      </a:dk2>
      <a:lt2>
        <a:srgbClr val="FFFFFF"/>
      </a:lt2>
      <a:accent1>
        <a:srgbClr val="023F88"/>
      </a:accent1>
      <a:accent2>
        <a:srgbClr val="00BDF2"/>
      </a:accent2>
      <a:accent3>
        <a:srgbClr val="777777"/>
      </a:accent3>
      <a:accent4>
        <a:srgbClr val="F58220"/>
      </a:accent4>
      <a:accent5>
        <a:srgbClr val="8DC63F"/>
      </a:accent5>
      <a:accent6>
        <a:srgbClr val="4A4A4A"/>
      </a:accent6>
      <a:hlink>
        <a:srgbClr val="023F88"/>
      </a:hlink>
      <a:folHlink>
        <a:srgbClr val="00BDF2"/>
      </a:folHlink>
    </a:clrScheme>
    <a:fontScheme name="TetraPa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Tetra Pak Basic Master Widescreen.potx" id="{72A162C8-6D10-42D7-A86B-77E099C9C5B6}" vid="{08865A08-A2E5-43F9-AC54-0E28296E66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2BBD3E1-2AC0-46F1-BC32-B4977A03F24F}">
  <we:reference id="wa104380907" version="3.0.0.0" store="sv-SE"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CDFA5E7-7AFB-4D1F-BE52-5616EA8389B0}">
  <we:reference id="wa104178141" version="4.3.3.0" store="sv-SE"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CCDFCD16B04887C4506C49129EB3" ma:contentTypeVersion="13" ma:contentTypeDescription="Create a new document." ma:contentTypeScope="" ma:versionID="ca666eac52b070ae13ddbe0d3e29fc77">
  <xsd:schema xmlns:xsd="http://www.w3.org/2001/XMLSchema" xmlns:xs="http://www.w3.org/2001/XMLSchema" xmlns:p="http://schemas.microsoft.com/office/2006/metadata/properties" xmlns:ns2="6bc0b220-302c-4bbe-ba21-c0cfa77163fc" xmlns:ns3="40e947ba-8b56-445c-8cdb-d319006e0794" targetNamespace="http://schemas.microsoft.com/office/2006/metadata/properties" ma:root="true" ma:fieldsID="e8ef8e3a94e96a2363c2316d7907c048" ns2:_="" ns3:_="">
    <xsd:import namespace="6bc0b220-302c-4bbe-ba21-c0cfa77163fc"/>
    <xsd:import namespace="40e947ba-8b56-445c-8cdb-d319006e0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0b220-302c-4bbe-ba21-c0cfa7716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b4bb17-eea2-4f71-9b46-2896357e628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947ba-8b56-445c-8cdb-d319006e079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a29251c-8364-4473-a604-8247424842ee}" ma:internalName="TaxCatchAll" ma:showField="CatchAllData" ma:web="40e947ba-8b56-445c-8cdb-d319006e0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c0b220-302c-4bbe-ba21-c0cfa77163fc">
      <Terms xmlns="http://schemas.microsoft.com/office/infopath/2007/PartnerControls"/>
    </lcf76f155ced4ddcb4097134ff3c332f>
    <TaxCatchAll xmlns="40e947ba-8b56-445c-8cdb-d319006e0794" xsi:nil="true"/>
  </documentManagement>
</p:properties>
</file>

<file path=customXml/itemProps1.xml><?xml version="1.0" encoding="utf-8"?>
<ds:datastoreItem xmlns:ds="http://schemas.openxmlformats.org/officeDocument/2006/customXml" ds:itemID="{D2667680-8D7D-4E6F-94E7-E47944980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0b220-302c-4bbe-ba21-c0cfa77163fc"/>
    <ds:schemaRef ds:uri="40e947ba-8b56-445c-8cdb-d319006e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97C37B-43FC-408A-8700-A29CF2BA25C3}">
  <ds:schemaRefs>
    <ds:schemaRef ds:uri="http://schemas.microsoft.com/sharepoint/v3/contenttype/forms"/>
  </ds:schemaRefs>
</ds:datastoreItem>
</file>

<file path=customXml/itemProps3.xml><?xml version="1.0" encoding="utf-8"?>
<ds:datastoreItem xmlns:ds="http://schemas.openxmlformats.org/officeDocument/2006/customXml" ds:itemID="{AE3EA234-7EAD-40CF-AD4D-C693673E42F6}">
  <ds:schemaRefs>
    <ds:schemaRef ds:uri="http://purl.org/dc/elements/1.1/"/>
    <ds:schemaRef ds:uri="http://purl.org/dc/terms/"/>
    <ds:schemaRef ds:uri="e7b6ad51-9fec-4302-9125-cae5988b3d54"/>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 ds:uri="6bc0b220-302c-4bbe-ba21-c0cfa77163fc"/>
    <ds:schemaRef ds:uri="40e947ba-8b56-445c-8cdb-d319006e0794"/>
  </ds:schemaRefs>
</ds:datastoreItem>
</file>

<file path=docProps/app.xml><?xml version="1.0" encoding="utf-8"?>
<Properties xmlns="http://schemas.openxmlformats.org/officeDocument/2006/extended-properties" xmlns:vt="http://schemas.openxmlformats.org/officeDocument/2006/docPropsVTypes">
  <Template/>
  <TotalTime>2060</TotalTime>
  <Words>2996</Words>
  <Application>Microsoft Macintosh PowerPoint</Application>
  <PresentationFormat>Bredbild</PresentationFormat>
  <Paragraphs>222</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Aptos</vt:lpstr>
      <vt:lpstr>Arial</vt:lpstr>
      <vt:lpstr>Calibri</vt:lpstr>
      <vt:lpstr>Helvetica</vt:lpstr>
      <vt:lpstr>Helvetica Neue</vt:lpstr>
      <vt:lpstr>1_Tetra Pak Widescreen Layouts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Tetra Pak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Venco Lärnerhem</dc:creator>
  <cp:lastModifiedBy>Emelie Pettersson</cp:lastModifiedBy>
  <cp:revision>69</cp:revision>
  <cp:lastPrinted>2021-01-29T11:26:26Z</cp:lastPrinted>
  <dcterms:created xsi:type="dcterms:W3CDTF">2021-02-03T10:17:59Z</dcterms:created>
  <dcterms:modified xsi:type="dcterms:W3CDTF">2024-06-24T10:38:54Z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0x0101002177CCDFCD16B04887C4506C49129EB3</vt:lpwstr>
  </property>
  <property fmtid="{D5CDD505-2E9C-101B-9397-08002B2CF9AE}" pid="3" name="MSIP_Label_b5339dd7-e0cb-43aa-a61d-fed1619267bf_Enabled">
    <vt:lpwstr>true</vt:lpwstr>
  </property>
  <property fmtid="{D5CDD505-2E9C-101B-9397-08002B2CF9AE}" pid="4" name="MSIP_Label_b5339dd7-e0cb-43aa-a61d-fed1619267bf_SetDate">
    <vt:lpwstr>2021-02-03T14:18:38Z</vt:lpwstr>
  </property>
  <property fmtid="{D5CDD505-2E9C-101B-9397-08002B2CF9AE}" pid="5" name="MSIP_Label_b5339dd7-e0cb-43aa-a61d-fed1619267bf_Method">
    <vt:lpwstr>Privileged</vt:lpwstr>
  </property>
  <property fmtid="{D5CDD505-2E9C-101B-9397-08002B2CF9AE}" pid="6" name="MSIP_Label_b5339dd7-e0cb-43aa-a61d-fed1619267bf_Name">
    <vt:lpwstr>Public</vt:lpwstr>
  </property>
  <property fmtid="{D5CDD505-2E9C-101B-9397-08002B2CF9AE}" pid="7" name="MSIP_Label_b5339dd7-e0cb-43aa-a61d-fed1619267bf_SiteId">
    <vt:lpwstr>d2d2794a-61cc-4823-9690-8e288fd554cc</vt:lpwstr>
  </property>
  <property fmtid="{D5CDD505-2E9C-101B-9397-08002B2CF9AE}" pid="8" name="MSIP_Label_b5339dd7-e0cb-43aa-a61d-fed1619267bf_ActionId">
    <vt:lpwstr>45d7f7cb-71b2-4eee-9b4c-cdbe4d854ae0</vt:lpwstr>
  </property>
  <property fmtid="{D5CDD505-2E9C-101B-9397-08002B2CF9AE}" pid="9" name="MSIP_Label_b5339dd7-e0cb-43aa-a61d-fed1619267bf_ContentBits">
    <vt:lpwstr>0</vt:lpwstr>
  </property>
</Properties>
</file>