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5"/>
    <p:restoredTop sz="94694"/>
  </p:normalViewPr>
  <p:slideViewPr>
    <p:cSldViewPr snapToGrid="0">
      <p:cViewPr varScale="1">
        <p:scale>
          <a:sx n="121" d="100"/>
          <a:sy n="121"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xfrm>
            <a:off x="1143000" y="685800"/>
            <a:ext cx="4572000" cy="3429000"/>
          </a:xfrm>
          <a:prstGeom prst="rect">
            <a:avLst/>
          </a:prstGeom>
        </p:spPr>
        <p:txBody>
          <a:bodyPr/>
          <a:lstStyle/>
          <a:p>
            <a:endParaRPr/>
          </a:p>
        </p:txBody>
      </p:sp>
      <p:sp>
        <p:nvSpPr>
          <p:cNvPr id="94" name="Shape 9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1256347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pic>
        <p:nvPicPr>
          <p:cNvPr id="12" name="Bildobjekt 6" descr="Bildobjekt 6"/>
          <p:cNvPicPr>
            <a:picLocks noChangeAspect="1"/>
          </p:cNvPicPr>
          <p:nvPr/>
        </p:nvPicPr>
        <p:blipFill>
          <a:blip r:embed="rId2"/>
          <a:stretch>
            <a:fillRect/>
          </a:stretch>
        </p:blipFill>
        <p:spPr>
          <a:xfrm>
            <a:off x="10207487" y="160208"/>
            <a:ext cx="1735393" cy="1735394"/>
          </a:xfrm>
          <a:prstGeom prst="rect">
            <a:avLst/>
          </a:prstGeom>
          <a:ln w="12700">
            <a:miter lim="400000"/>
          </a:ln>
        </p:spPr>
      </p:pic>
      <p:sp>
        <p:nvSpPr>
          <p:cNvPr id="13" name="Titel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Titeltext</a:t>
            </a:r>
          </a:p>
        </p:txBody>
      </p:sp>
      <p:sp>
        <p:nvSpPr>
          <p:cNvPr id="14" name="Brödtext nivå ett…"/>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Brödtext nivå ett</a:t>
            </a:r>
          </a:p>
          <a:p>
            <a:pPr lvl="1"/>
            <a:r>
              <a:t>Brödtext nivå två</a:t>
            </a:r>
          </a:p>
          <a:p>
            <a:pPr lvl="2"/>
            <a:r>
              <a:t>Brödtext nivå tre</a:t>
            </a:r>
          </a:p>
          <a:p>
            <a:pPr lvl="3"/>
            <a:r>
              <a:t>Brödtext nivå fyra</a:t>
            </a:r>
          </a:p>
          <a:p>
            <a:pPr lvl="4"/>
            <a:r>
              <a:t>Brödtext nivå fem</a:t>
            </a:r>
          </a:p>
        </p:txBody>
      </p:sp>
      <p:sp>
        <p:nvSpPr>
          <p:cNvPr id="1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Rubrik och innehåll">
    <p:spTree>
      <p:nvGrpSpPr>
        <p:cNvPr id="1" name=""/>
        <p:cNvGrpSpPr/>
        <p:nvPr/>
      </p:nvGrpSpPr>
      <p:grpSpPr>
        <a:xfrm>
          <a:off x="0" y="0"/>
          <a:ext cx="0" cy="0"/>
          <a:chOff x="0" y="0"/>
          <a:chExt cx="0" cy="0"/>
        </a:xfrm>
      </p:grpSpPr>
      <p:sp>
        <p:nvSpPr>
          <p:cNvPr id="22" name="Titeltext"/>
          <p:cNvSpPr txBox="1">
            <a:spLocks noGrp="1"/>
          </p:cNvSpPr>
          <p:nvPr>
            <p:ph type="title"/>
          </p:nvPr>
        </p:nvSpPr>
        <p:spPr>
          <a:prstGeom prst="rect">
            <a:avLst/>
          </a:prstGeom>
        </p:spPr>
        <p:txBody>
          <a:bodyPr/>
          <a:lstStyle/>
          <a:p>
            <a:r>
              <a:t>Titeltext</a:t>
            </a:r>
          </a:p>
        </p:txBody>
      </p:sp>
      <p:sp>
        <p:nvSpPr>
          <p:cNvPr id="23" name="Brödtext nivå ett…"/>
          <p:cNvSpPr txBox="1">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2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vsnittsrubrik">
    <p:spTree>
      <p:nvGrpSpPr>
        <p:cNvPr id="1" name=""/>
        <p:cNvGrpSpPr/>
        <p:nvPr/>
      </p:nvGrpSpPr>
      <p:grpSpPr>
        <a:xfrm>
          <a:off x="0" y="0"/>
          <a:ext cx="0" cy="0"/>
          <a:chOff x="0" y="0"/>
          <a:chExt cx="0" cy="0"/>
        </a:xfrm>
      </p:grpSpPr>
      <p:sp>
        <p:nvSpPr>
          <p:cNvPr id="31" name="Titeltext"/>
          <p:cNvSpPr txBox="1">
            <a:spLocks noGrp="1"/>
          </p:cNvSpPr>
          <p:nvPr>
            <p:ph type="title"/>
          </p:nvPr>
        </p:nvSpPr>
        <p:spPr>
          <a:xfrm>
            <a:off x="831850" y="1709738"/>
            <a:ext cx="10515600" cy="2852737"/>
          </a:xfrm>
          <a:prstGeom prst="rect">
            <a:avLst/>
          </a:prstGeom>
        </p:spPr>
        <p:txBody>
          <a:bodyPr anchor="b"/>
          <a:lstStyle>
            <a:lvl1pPr>
              <a:defRPr sz="6000"/>
            </a:lvl1pPr>
          </a:lstStyle>
          <a:p>
            <a:r>
              <a:t>Titeltext</a:t>
            </a:r>
          </a:p>
        </p:txBody>
      </p:sp>
      <p:sp>
        <p:nvSpPr>
          <p:cNvPr id="32" name="Brödtext nivå ett…"/>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3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vå innehållsdelar">
    <p:spTree>
      <p:nvGrpSpPr>
        <p:cNvPr id="1" name=""/>
        <p:cNvGrpSpPr/>
        <p:nvPr/>
      </p:nvGrpSpPr>
      <p:grpSpPr>
        <a:xfrm>
          <a:off x="0" y="0"/>
          <a:ext cx="0" cy="0"/>
          <a:chOff x="0" y="0"/>
          <a:chExt cx="0" cy="0"/>
        </a:xfrm>
      </p:grpSpPr>
      <p:sp>
        <p:nvSpPr>
          <p:cNvPr id="40" name="Titeltext"/>
          <p:cNvSpPr txBox="1">
            <a:spLocks noGrp="1"/>
          </p:cNvSpPr>
          <p:nvPr>
            <p:ph type="title"/>
          </p:nvPr>
        </p:nvSpPr>
        <p:spPr>
          <a:prstGeom prst="rect">
            <a:avLst/>
          </a:prstGeom>
        </p:spPr>
        <p:txBody>
          <a:bodyPr/>
          <a:lstStyle/>
          <a:p>
            <a:r>
              <a:t>Titeltext</a:t>
            </a:r>
          </a:p>
        </p:txBody>
      </p:sp>
      <p:sp>
        <p:nvSpPr>
          <p:cNvPr id="41" name="Brödtext nivå ett…"/>
          <p:cNvSpPr txBox="1">
            <a:spLocks noGrp="1"/>
          </p:cNvSpPr>
          <p:nvPr>
            <p:ph type="body" sz="half" idx="1"/>
          </p:nvPr>
        </p:nvSpPr>
        <p:spPr>
          <a:xfrm>
            <a:off x="838200" y="1825625"/>
            <a:ext cx="5181600" cy="4351338"/>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4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Jämförelse">
    <p:spTree>
      <p:nvGrpSpPr>
        <p:cNvPr id="1" name=""/>
        <p:cNvGrpSpPr/>
        <p:nvPr/>
      </p:nvGrpSpPr>
      <p:grpSpPr>
        <a:xfrm>
          <a:off x="0" y="0"/>
          <a:ext cx="0" cy="0"/>
          <a:chOff x="0" y="0"/>
          <a:chExt cx="0" cy="0"/>
        </a:xfrm>
      </p:grpSpPr>
      <p:sp>
        <p:nvSpPr>
          <p:cNvPr id="49" name="Titeltext"/>
          <p:cNvSpPr txBox="1">
            <a:spLocks noGrp="1"/>
          </p:cNvSpPr>
          <p:nvPr>
            <p:ph type="title"/>
          </p:nvPr>
        </p:nvSpPr>
        <p:spPr>
          <a:xfrm>
            <a:off x="839787" y="365125"/>
            <a:ext cx="10515601" cy="1325563"/>
          </a:xfrm>
          <a:prstGeom prst="rect">
            <a:avLst/>
          </a:prstGeom>
        </p:spPr>
        <p:txBody>
          <a:bodyPr/>
          <a:lstStyle/>
          <a:p>
            <a:r>
              <a:t>Titeltext</a:t>
            </a:r>
          </a:p>
        </p:txBody>
      </p:sp>
      <p:sp>
        <p:nvSpPr>
          <p:cNvPr id="50" name="Brödtext nivå ett…"/>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Brödtext nivå ett</a:t>
            </a:r>
          </a:p>
          <a:p>
            <a:pPr lvl="1"/>
            <a:r>
              <a:t>Brödtext nivå två</a:t>
            </a:r>
          </a:p>
          <a:p>
            <a:pPr lvl="2"/>
            <a:r>
              <a:t>Brödtext nivå tre</a:t>
            </a:r>
          </a:p>
          <a:p>
            <a:pPr lvl="3"/>
            <a:r>
              <a:t>Brödtext nivå fyra</a:t>
            </a:r>
          </a:p>
          <a:p>
            <a:pPr lvl="4"/>
            <a:r>
              <a:t>Brödtext nivå fem</a:t>
            </a:r>
          </a:p>
        </p:txBody>
      </p:sp>
      <p:sp>
        <p:nvSpPr>
          <p:cNvPr id="51" name="Platshållare för text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a:pPr>
            <a:endParaRPr/>
          </a:p>
        </p:txBody>
      </p:sp>
      <p:sp>
        <p:nvSpPr>
          <p:cNvPr id="5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Endast rubrik">
    <p:spTree>
      <p:nvGrpSpPr>
        <p:cNvPr id="1" name=""/>
        <p:cNvGrpSpPr/>
        <p:nvPr/>
      </p:nvGrpSpPr>
      <p:grpSpPr>
        <a:xfrm>
          <a:off x="0" y="0"/>
          <a:ext cx="0" cy="0"/>
          <a:chOff x="0" y="0"/>
          <a:chExt cx="0" cy="0"/>
        </a:xfrm>
      </p:grpSpPr>
      <p:sp>
        <p:nvSpPr>
          <p:cNvPr id="59" name="Titeltext"/>
          <p:cNvSpPr txBox="1">
            <a:spLocks noGrp="1"/>
          </p:cNvSpPr>
          <p:nvPr>
            <p:ph type="title"/>
          </p:nvPr>
        </p:nvSpPr>
        <p:spPr>
          <a:prstGeom prst="rect">
            <a:avLst/>
          </a:prstGeom>
        </p:spPr>
        <p:txBody>
          <a:bodyPr/>
          <a:lstStyle/>
          <a:p>
            <a:r>
              <a:t>Titeltext</a:t>
            </a:r>
          </a:p>
        </p:txBody>
      </p:sp>
      <p:sp>
        <p:nvSpPr>
          <p:cNvPr id="6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6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nehåll med bildtext">
    <p:spTree>
      <p:nvGrpSpPr>
        <p:cNvPr id="1" name=""/>
        <p:cNvGrpSpPr/>
        <p:nvPr/>
      </p:nvGrpSpPr>
      <p:grpSpPr>
        <a:xfrm>
          <a:off x="0" y="0"/>
          <a:ext cx="0" cy="0"/>
          <a:chOff x="0" y="0"/>
          <a:chExt cx="0" cy="0"/>
        </a:xfrm>
      </p:grpSpPr>
      <p:sp>
        <p:nvSpPr>
          <p:cNvPr id="74"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75" name="Brödtext nivå ett…"/>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Brödtext nivå ett</a:t>
            </a:r>
          </a:p>
          <a:p>
            <a:pPr lvl="1"/>
            <a:r>
              <a:t>Brödtext nivå två</a:t>
            </a:r>
          </a:p>
          <a:p>
            <a:pPr lvl="2"/>
            <a:r>
              <a:t>Brödtext nivå tre</a:t>
            </a:r>
          </a:p>
          <a:p>
            <a:pPr lvl="3"/>
            <a:r>
              <a:t>Brödtext nivå fyra</a:t>
            </a:r>
          </a:p>
          <a:p>
            <a:pPr lvl="4"/>
            <a:r>
              <a:t>Brödtext nivå fem</a:t>
            </a:r>
          </a:p>
        </p:txBody>
      </p:sp>
      <p:sp>
        <p:nvSpPr>
          <p:cNvPr id="76" name="Platshållare för text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d med bildtext">
    <p:spTree>
      <p:nvGrpSpPr>
        <p:cNvPr id="1" name=""/>
        <p:cNvGrpSpPr/>
        <p:nvPr/>
      </p:nvGrpSpPr>
      <p:grpSpPr>
        <a:xfrm>
          <a:off x="0" y="0"/>
          <a:ext cx="0" cy="0"/>
          <a:chOff x="0" y="0"/>
          <a:chExt cx="0" cy="0"/>
        </a:xfrm>
      </p:grpSpPr>
      <p:sp>
        <p:nvSpPr>
          <p:cNvPr id="84"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85" name="Platshållare för bild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6" name="Brödtext nivå ett…"/>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Brödtext nivå ett</a:t>
            </a:r>
          </a:p>
          <a:p>
            <a:pPr lvl="1"/>
            <a:r>
              <a:t>Brödtext nivå två</a:t>
            </a:r>
          </a:p>
          <a:p>
            <a:pPr lvl="2"/>
            <a:r>
              <a:t>Brödtext nivå tre</a:t>
            </a:r>
          </a:p>
          <a:p>
            <a:pPr lvl="3"/>
            <a:r>
              <a:t>Brödtext nivå fyra</a:t>
            </a:r>
          </a:p>
          <a:p>
            <a:pPr lvl="4"/>
            <a:r>
              <a:t>Brödtext nivå fem</a:t>
            </a:r>
          </a:p>
        </p:txBody>
      </p:sp>
      <p:sp>
        <p:nvSpPr>
          <p:cNvPr id="8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dobjekt 6" descr="Bildobjekt 6"/>
          <p:cNvPicPr>
            <a:picLocks noChangeAspect="1"/>
          </p:cNvPicPr>
          <p:nvPr/>
        </p:nvPicPr>
        <p:blipFill>
          <a:blip r:embed="rId11"/>
          <a:stretch>
            <a:fillRect/>
          </a:stretch>
        </p:blipFill>
        <p:spPr>
          <a:xfrm>
            <a:off x="10207487" y="160208"/>
            <a:ext cx="1735393" cy="1735394"/>
          </a:xfrm>
          <a:prstGeom prst="rect">
            <a:avLst/>
          </a:prstGeom>
          <a:ln w="12700">
            <a:miter lim="400000"/>
          </a:ln>
        </p:spPr>
      </p:pic>
      <p:sp>
        <p:nvSpPr>
          <p:cNvPr id="3" name="Titel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Titeltext</a:t>
            </a:r>
          </a:p>
        </p:txBody>
      </p:sp>
      <p:sp>
        <p:nvSpPr>
          <p:cNvPr id="4" name="Brödtext nivå ett…"/>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5" name="Diabildsnumm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ruta 8"/>
          <p:cNvSpPr txBox="1"/>
          <p:nvPr/>
        </p:nvSpPr>
        <p:spPr>
          <a:xfrm>
            <a:off x="1019503" y="5591395"/>
            <a:ext cx="10552387"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a:latin typeface="Arial"/>
                <a:ea typeface="Arial"/>
                <a:cs typeface="Arial"/>
                <a:sym typeface="Arial"/>
              </a:defRPr>
            </a:pPr>
            <a:r>
              <a:rPr lang="sv-SE" dirty="0"/>
              <a:t>R</a:t>
            </a:r>
            <a:r>
              <a:rPr dirty="0" err="1"/>
              <a:t>edovisa</a:t>
            </a:r>
            <a:r>
              <a:rPr lang="sv-SE" dirty="0"/>
              <a:t> utmaningen</a:t>
            </a:r>
            <a:r>
              <a:rPr dirty="0"/>
              <a:t> </a:t>
            </a:r>
            <a:r>
              <a:rPr dirty="0" err="1"/>
              <a:t>senast</a:t>
            </a:r>
            <a:r>
              <a:rPr dirty="0"/>
              <a:t> den 1</a:t>
            </a:r>
            <a:r>
              <a:rPr lang="sv-SE" dirty="0"/>
              <a:t>3</a:t>
            </a:r>
            <a:r>
              <a:rPr dirty="0"/>
              <a:t> </a:t>
            </a:r>
            <a:r>
              <a:rPr lang="sv-SE" dirty="0"/>
              <a:t>april</a:t>
            </a:r>
            <a:r>
              <a:rPr dirty="0"/>
              <a:t> 202</a:t>
            </a:r>
            <a:r>
              <a:rPr lang="sv-SE" dirty="0"/>
              <a:t>5 för chans på 10 000 SEK</a:t>
            </a:r>
            <a:r>
              <a:rPr dirty="0"/>
              <a:t>.</a:t>
            </a:r>
            <a:endParaRPr lang="sv-SE" dirty="0"/>
          </a:p>
          <a:p>
            <a:pPr>
              <a:defRPr>
                <a:latin typeface="Arial"/>
                <a:ea typeface="Arial"/>
                <a:cs typeface="Arial"/>
                <a:sym typeface="Arial"/>
              </a:defRPr>
            </a:pPr>
            <a:endParaRPr dirty="0"/>
          </a:p>
          <a:p>
            <a:pPr>
              <a:defRPr>
                <a:latin typeface="Arial"/>
                <a:ea typeface="Arial"/>
                <a:cs typeface="Arial"/>
                <a:sym typeface="Arial"/>
              </a:defRPr>
            </a:pPr>
            <a:r>
              <a:rPr dirty="0" err="1"/>
              <a:t>Redovisa</a:t>
            </a:r>
            <a:r>
              <a:rPr lang="sv-SE" dirty="0"/>
              <a:t>r ni</a:t>
            </a:r>
            <a:r>
              <a:rPr dirty="0"/>
              <a:t> </a:t>
            </a:r>
            <a:r>
              <a:rPr lang="sv-SE" dirty="0"/>
              <a:t>utmaningen</a:t>
            </a:r>
            <a:r>
              <a:rPr dirty="0"/>
              <a:t> </a:t>
            </a:r>
            <a:r>
              <a:rPr lang="sv-SE" dirty="0"/>
              <a:t>senast </a:t>
            </a:r>
            <a:r>
              <a:rPr dirty="0"/>
              <a:t>den </a:t>
            </a:r>
            <a:r>
              <a:rPr b="1" dirty="0"/>
              <a:t>1</a:t>
            </a:r>
            <a:r>
              <a:rPr lang="sv-SE" b="1" dirty="0"/>
              <a:t>5</a:t>
            </a:r>
            <a:r>
              <a:rPr b="1" dirty="0"/>
              <a:t> </a:t>
            </a:r>
            <a:r>
              <a:rPr b="1" dirty="0" err="1"/>
              <a:t>december</a:t>
            </a:r>
            <a:r>
              <a:rPr b="1" dirty="0"/>
              <a:t> </a:t>
            </a:r>
            <a:r>
              <a:rPr dirty="0"/>
              <a:t>ha</a:t>
            </a:r>
            <a:r>
              <a:rPr lang="sv-SE" dirty="0"/>
              <a:t>r ni</a:t>
            </a:r>
            <a:r>
              <a:rPr dirty="0"/>
              <a:t> </a:t>
            </a:r>
            <a:r>
              <a:rPr dirty="0" err="1"/>
              <a:t>chans</a:t>
            </a:r>
            <a:r>
              <a:rPr dirty="0"/>
              <a:t> </a:t>
            </a:r>
            <a:r>
              <a:rPr dirty="0" err="1"/>
              <a:t>på</a:t>
            </a:r>
            <a:r>
              <a:rPr dirty="0"/>
              <a:t> </a:t>
            </a:r>
            <a:r>
              <a:rPr dirty="0" err="1"/>
              <a:t>fina</a:t>
            </a:r>
            <a:r>
              <a:rPr dirty="0"/>
              <a:t> </a:t>
            </a:r>
            <a:r>
              <a:rPr dirty="0" err="1"/>
              <a:t>priser</a:t>
            </a:r>
            <a:r>
              <a:rPr lang="sv-SE" dirty="0"/>
              <a:t> från Arla, Skånemejerier och Norrmejerier.</a:t>
            </a:r>
            <a:endParaRPr dirty="0"/>
          </a:p>
        </p:txBody>
      </p:sp>
      <p:pic>
        <p:nvPicPr>
          <p:cNvPr id="97" name="Bildobjekt 7" descr="Bildobjekt 7"/>
          <p:cNvPicPr>
            <a:picLocks noChangeAspect="1"/>
          </p:cNvPicPr>
          <p:nvPr/>
        </p:nvPicPr>
        <p:blipFill>
          <a:blip r:embed="rId2"/>
          <a:stretch>
            <a:fillRect/>
          </a:stretch>
        </p:blipFill>
        <p:spPr>
          <a:xfrm>
            <a:off x="5892801" y="1326909"/>
            <a:ext cx="4145301" cy="4284912"/>
          </a:xfrm>
          <a:prstGeom prst="rect">
            <a:avLst/>
          </a:prstGeom>
          <a:ln w="12700">
            <a:miter lim="400000"/>
          </a:ln>
        </p:spPr>
      </p:pic>
      <p:sp>
        <p:nvSpPr>
          <p:cNvPr id="98" name="Rubrik 1"/>
          <p:cNvSpPr txBox="1"/>
          <p:nvPr/>
        </p:nvSpPr>
        <p:spPr>
          <a:xfrm>
            <a:off x="1139085" y="747170"/>
            <a:ext cx="7425795" cy="1091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a:lnSpc>
                <a:spcPct val="90000"/>
              </a:lnSpc>
              <a:defRPr sz="2400">
                <a:latin typeface="Arial"/>
                <a:ea typeface="Arial"/>
                <a:cs typeface="Arial"/>
                <a:sym typeface="Arial"/>
              </a:defRPr>
            </a:pPr>
            <a:r>
              <a:rPr lang="sv-SE" b="1" dirty="0"/>
              <a:t>Utmaning</a:t>
            </a:r>
            <a:endParaRPr b="1" dirty="0"/>
          </a:p>
          <a:p>
            <a:pPr>
              <a:lnSpc>
                <a:spcPct val="90000"/>
              </a:lnSpc>
              <a:defRPr sz="4800" b="1">
                <a:latin typeface="Arial"/>
                <a:ea typeface="Arial"/>
                <a:cs typeface="Arial"/>
                <a:sym typeface="Arial"/>
              </a:defRPr>
            </a:pPr>
            <a:r>
              <a:rPr dirty="0" err="1"/>
              <a:t>Återvinningskampanjen</a:t>
            </a:r>
            <a:endParaRPr dirty="0"/>
          </a:p>
        </p:txBody>
      </p:sp>
      <p:sp>
        <p:nvSpPr>
          <p:cNvPr id="99" name="textruta 5"/>
          <p:cNvSpPr txBox="1"/>
          <p:nvPr/>
        </p:nvSpPr>
        <p:spPr>
          <a:xfrm>
            <a:off x="1139085" y="1962680"/>
            <a:ext cx="6004561"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Arial"/>
                <a:ea typeface="Arial"/>
                <a:cs typeface="Arial"/>
                <a:sym typeface="Arial"/>
              </a:defRPr>
            </a:lvl1pPr>
          </a:lstStyle>
          <a:p>
            <a:r>
              <a:t>i samarbete med</a:t>
            </a:r>
          </a:p>
        </p:txBody>
      </p:sp>
      <p:pic>
        <p:nvPicPr>
          <p:cNvPr id="100" name="Bild 11" descr="Bild 11"/>
          <p:cNvPicPr>
            <a:picLocks noChangeAspect="1"/>
          </p:cNvPicPr>
          <p:nvPr/>
        </p:nvPicPr>
        <p:blipFill>
          <a:blip r:embed="rId3"/>
          <a:stretch>
            <a:fillRect/>
          </a:stretch>
        </p:blipFill>
        <p:spPr>
          <a:xfrm>
            <a:off x="1093366" y="2569522"/>
            <a:ext cx="1393471" cy="926935"/>
          </a:xfrm>
          <a:prstGeom prst="rect">
            <a:avLst/>
          </a:prstGeom>
          <a:ln w="12700">
            <a:miter lim="400000"/>
          </a:ln>
        </p:spPr>
      </p:pic>
      <p:pic>
        <p:nvPicPr>
          <p:cNvPr id="101" name="Bild 13" descr="Bild 13"/>
          <p:cNvPicPr>
            <a:picLocks noChangeAspect="1"/>
          </p:cNvPicPr>
          <p:nvPr/>
        </p:nvPicPr>
        <p:blipFill>
          <a:blip r:embed="rId4"/>
          <a:stretch>
            <a:fillRect/>
          </a:stretch>
        </p:blipFill>
        <p:spPr>
          <a:xfrm>
            <a:off x="2718381" y="2461818"/>
            <a:ext cx="1167818" cy="996538"/>
          </a:xfrm>
          <a:prstGeom prst="rect">
            <a:avLst/>
          </a:prstGeom>
          <a:ln w="12700">
            <a:miter lim="400000"/>
          </a:ln>
        </p:spPr>
      </p:pic>
      <p:pic>
        <p:nvPicPr>
          <p:cNvPr id="102" name="Bild 15" descr="Bild 15"/>
          <p:cNvPicPr>
            <a:picLocks noChangeAspect="1"/>
          </p:cNvPicPr>
          <p:nvPr/>
        </p:nvPicPr>
        <p:blipFill>
          <a:blip r:embed="rId5"/>
          <a:stretch>
            <a:fillRect/>
          </a:stretch>
        </p:blipFill>
        <p:spPr>
          <a:xfrm>
            <a:off x="4147715" y="2736569"/>
            <a:ext cx="1262485" cy="69358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ubrik 1"/>
          <p:cNvSpPr txBox="1">
            <a:spLocks noGrp="1"/>
          </p:cNvSpPr>
          <p:nvPr>
            <p:ph type="title"/>
          </p:nvPr>
        </p:nvSpPr>
        <p:spPr>
          <a:xfrm>
            <a:off x="892918" y="2106565"/>
            <a:ext cx="5091534" cy="3487884"/>
          </a:xfrm>
          <a:prstGeom prst="rect">
            <a:avLst/>
          </a:prstGeom>
        </p:spPr>
        <p:txBody>
          <a:bodyPr>
            <a:normAutofit fontScale="90000"/>
          </a:bodyPr>
          <a:lstStyle/>
          <a:p>
            <a:pPr defTabSz="886968">
              <a:defRPr sz="2910" b="1">
                <a:latin typeface="Arial"/>
                <a:ea typeface="Arial"/>
                <a:cs typeface="Arial"/>
                <a:sym typeface="Arial"/>
              </a:defRPr>
            </a:pPr>
            <a:r>
              <a:rPr dirty="0" err="1"/>
              <a:t>Uppgift</a:t>
            </a:r>
            <a:r>
              <a:rPr dirty="0"/>
              <a:t>: </a:t>
            </a:r>
            <a:r>
              <a:rPr dirty="0" err="1"/>
              <a:t>Gör</a:t>
            </a:r>
            <a:r>
              <a:rPr dirty="0"/>
              <a:t> </a:t>
            </a:r>
            <a:r>
              <a:rPr dirty="0" err="1"/>
              <a:t>en</a:t>
            </a:r>
            <a:r>
              <a:rPr dirty="0"/>
              <a:t> </a:t>
            </a:r>
            <a:r>
              <a:rPr dirty="0" err="1"/>
              <a:t>mjölkpaketskampanj</a:t>
            </a:r>
            <a:r>
              <a:rPr dirty="0"/>
              <a:t> för </a:t>
            </a:r>
            <a:r>
              <a:rPr dirty="0" err="1"/>
              <a:t>att</a:t>
            </a:r>
            <a:r>
              <a:rPr dirty="0"/>
              <a:t> </a:t>
            </a:r>
            <a:r>
              <a:rPr dirty="0" err="1"/>
              <a:t>få</a:t>
            </a:r>
            <a:r>
              <a:rPr dirty="0"/>
              <a:t> </a:t>
            </a:r>
            <a:r>
              <a:rPr dirty="0" err="1"/>
              <a:t>fler</a:t>
            </a:r>
            <a:r>
              <a:rPr dirty="0"/>
              <a:t> </a:t>
            </a:r>
            <a:r>
              <a:rPr dirty="0" err="1"/>
              <a:t>att</a:t>
            </a:r>
            <a:r>
              <a:rPr dirty="0"/>
              <a:t> </a:t>
            </a:r>
            <a:r>
              <a:rPr dirty="0" err="1"/>
              <a:t>återvinna</a:t>
            </a:r>
            <a:r>
              <a:rPr dirty="0"/>
              <a:t> </a:t>
            </a:r>
            <a:r>
              <a:rPr dirty="0" err="1"/>
              <a:t>mer</a:t>
            </a:r>
            <a:r>
              <a:rPr dirty="0"/>
              <a:t>!</a:t>
            </a:r>
            <a:br>
              <a:rPr dirty="0"/>
            </a:br>
            <a:br>
              <a:rPr dirty="0"/>
            </a:br>
            <a:r>
              <a:rPr sz="1940" b="0" dirty="0"/>
              <a:t>Vi ska </a:t>
            </a:r>
            <a:r>
              <a:rPr sz="1940" b="0" dirty="0" err="1"/>
              <a:t>designa</a:t>
            </a:r>
            <a:r>
              <a:rPr sz="1940" b="0" dirty="0"/>
              <a:t> </a:t>
            </a:r>
            <a:r>
              <a:rPr sz="1940" b="0" dirty="0" err="1"/>
              <a:t>en</a:t>
            </a:r>
            <a:r>
              <a:rPr sz="1940" b="0" dirty="0"/>
              <a:t> </a:t>
            </a:r>
            <a:r>
              <a:rPr sz="1940" b="0" dirty="0" err="1"/>
              <a:t>egen</a:t>
            </a:r>
            <a:r>
              <a:rPr sz="1940" b="0" dirty="0"/>
              <a:t> </a:t>
            </a:r>
            <a:r>
              <a:rPr sz="1940" b="0" dirty="0" err="1"/>
              <a:t>återvinningskampanj</a:t>
            </a:r>
            <a:r>
              <a:rPr sz="1940" b="0" dirty="0"/>
              <a:t> </a:t>
            </a:r>
            <a:r>
              <a:rPr sz="1940" b="0" dirty="0" err="1"/>
              <a:t>som</a:t>
            </a:r>
            <a:r>
              <a:rPr sz="1940" b="0" dirty="0"/>
              <a:t> </a:t>
            </a:r>
            <a:r>
              <a:rPr sz="1940" b="0" dirty="0" err="1"/>
              <a:t>skulle</a:t>
            </a:r>
            <a:r>
              <a:rPr sz="1940" b="0" dirty="0"/>
              <a:t> </a:t>
            </a:r>
            <a:r>
              <a:rPr sz="1940" b="0" dirty="0" err="1"/>
              <a:t>kunna</a:t>
            </a:r>
            <a:r>
              <a:rPr sz="1940" b="0" dirty="0"/>
              <a:t> </a:t>
            </a:r>
            <a:r>
              <a:rPr sz="1940" b="0" dirty="0" err="1"/>
              <a:t>tryckas</a:t>
            </a:r>
            <a:r>
              <a:rPr sz="1940" b="0" dirty="0"/>
              <a:t> </a:t>
            </a:r>
            <a:r>
              <a:rPr sz="1940" b="0" dirty="0" err="1"/>
              <a:t>på</a:t>
            </a:r>
            <a:r>
              <a:rPr sz="1940" b="0" dirty="0"/>
              <a:t> </a:t>
            </a:r>
            <a:r>
              <a:rPr sz="1940" b="0" dirty="0" err="1"/>
              <a:t>baksidan</a:t>
            </a:r>
            <a:r>
              <a:rPr sz="1940" b="0" dirty="0"/>
              <a:t> av </a:t>
            </a:r>
            <a:r>
              <a:rPr sz="1940" b="0" dirty="0" err="1"/>
              <a:t>ett</a:t>
            </a:r>
            <a:r>
              <a:rPr sz="1940" b="0" dirty="0"/>
              <a:t> </a:t>
            </a:r>
            <a:r>
              <a:rPr sz="1940" b="0" dirty="0" err="1"/>
              <a:t>mjölkpaket</a:t>
            </a:r>
            <a:r>
              <a:rPr sz="1940" b="0" dirty="0"/>
              <a:t>. </a:t>
            </a:r>
            <a:br>
              <a:rPr sz="1940" b="0" dirty="0"/>
            </a:br>
            <a:br>
              <a:rPr sz="1940" b="0" dirty="0"/>
            </a:br>
            <a:r>
              <a:rPr sz="1940" b="0" dirty="0" err="1"/>
              <a:t>Varje</a:t>
            </a:r>
            <a:r>
              <a:rPr sz="1940" b="0" dirty="0"/>
              <a:t> </a:t>
            </a:r>
            <a:r>
              <a:rPr sz="1940" b="0" dirty="0" err="1"/>
              <a:t>förskoleavdelning</a:t>
            </a:r>
            <a:r>
              <a:rPr sz="1940" b="0" dirty="0"/>
              <a:t> </a:t>
            </a:r>
            <a:r>
              <a:rPr sz="1940" b="0" dirty="0" err="1"/>
              <a:t>eller</a:t>
            </a:r>
            <a:r>
              <a:rPr sz="1940" b="0" dirty="0"/>
              <a:t> </a:t>
            </a:r>
            <a:r>
              <a:rPr sz="1940" b="0" dirty="0" err="1"/>
              <a:t>klass</a:t>
            </a:r>
            <a:r>
              <a:rPr sz="1940" b="0" dirty="0"/>
              <a:t> </a:t>
            </a:r>
            <a:r>
              <a:rPr sz="1940" b="0" dirty="0" err="1"/>
              <a:t>får</a:t>
            </a:r>
            <a:r>
              <a:rPr sz="1940" b="0" dirty="0"/>
              <a:t> </a:t>
            </a:r>
            <a:r>
              <a:rPr sz="1940" b="0" dirty="0" err="1"/>
              <a:t>tävla</a:t>
            </a:r>
            <a:r>
              <a:rPr sz="1940" b="0" dirty="0"/>
              <a:t> med </a:t>
            </a:r>
            <a:r>
              <a:rPr sz="1940" dirty="0"/>
              <a:t>max </a:t>
            </a:r>
            <a:r>
              <a:rPr sz="1940" dirty="0" err="1"/>
              <a:t>tre</a:t>
            </a:r>
            <a:r>
              <a:rPr sz="1940" dirty="0"/>
              <a:t> </a:t>
            </a:r>
            <a:r>
              <a:rPr sz="1940" dirty="0" err="1"/>
              <a:t>bidrag</a:t>
            </a:r>
            <a:r>
              <a:rPr sz="1940" b="0" dirty="0"/>
              <a:t>.</a:t>
            </a:r>
            <a:br>
              <a:rPr sz="1940" b="0" dirty="0"/>
            </a:br>
            <a:endParaRPr sz="1940" b="0" dirty="0"/>
          </a:p>
        </p:txBody>
      </p:sp>
      <p:pic>
        <p:nvPicPr>
          <p:cNvPr id="105" name="Bildobjekt 7" descr="Bildobjekt 7"/>
          <p:cNvPicPr>
            <a:picLocks noChangeAspect="1"/>
          </p:cNvPicPr>
          <p:nvPr/>
        </p:nvPicPr>
        <p:blipFill>
          <a:blip r:embed="rId2"/>
          <a:stretch>
            <a:fillRect/>
          </a:stretch>
        </p:blipFill>
        <p:spPr>
          <a:xfrm>
            <a:off x="5252561" y="1695351"/>
            <a:ext cx="7244238" cy="452764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ubrik 1"/>
          <p:cNvSpPr txBox="1">
            <a:spLocks noGrp="1"/>
          </p:cNvSpPr>
          <p:nvPr>
            <p:ph type="title"/>
          </p:nvPr>
        </p:nvSpPr>
        <p:spPr>
          <a:xfrm>
            <a:off x="892917" y="1542685"/>
            <a:ext cx="5670443" cy="3487884"/>
          </a:xfrm>
          <a:prstGeom prst="rect">
            <a:avLst/>
          </a:prstGeom>
        </p:spPr>
        <p:txBody>
          <a:bodyPr/>
          <a:lstStyle/>
          <a:p>
            <a:pPr>
              <a:defRPr sz="3200" b="1">
                <a:latin typeface="Arial"/>
                <a:ea typeface="Arial"/>
                <a:cs typeface="Arial"/>
                <a:sym typeface="Arial"/>
              </a:defRPr>
            </a:pPr>
            <a:r>
              <a:rPr dirty="0"/>
              <a:t>Vi ska </a:t>
            </a:r>
            <a:r>
              <a:rPr dirty="0" err="1"/>
              <a:t>använda</a:t>
            </a:r>
            <a:r>
              <a:rPr dirty="0"/>
              <a:t> </a:t>
            </a:r>
            <a:r>
              <a:rPr dirty="0" err="1"/>
              <a:t>mjölkpaketsmallen</a:t>
            </a:r>
            <a:r>
              <a:rPr dirty="0"/>
              <a:t> </a:t>
            </a:r>
            <a:br>
              <a:rPr dirty="0"/>
            </a:br>
            <a:r>
              <a:rPr dirty="0" err="1"/>
              <a:t>som</a:t>
            </a:r>
            <a:r>
              <a:rPr dirty="0"/>
              <a:t> </a:t>
            </a:r>
            <a:r>
              <a:rPr dirty="0" err="1"/>
              <a:t>finns</a:t>
            </a:r>
            <a:r>
              <a:rPr dirty="0"/>
              <a:t> </a:t>
            </a:r>
            <a:r>
              <a:rPr dirty="0" err="1"/>
              <a:t>på</a:t>
            </a:r>
            <a:r>
              <a:rPr dirty="0"/>
              <a:t> </a:t>
            </a:r>
            <a:r>
              <a:rPr dirty="0" err="1"/>
              <a:t>kartongmatchen.se</a:t>
            </a:r>
            <a:r>
              <a:rPr dirty="0"/>
              <a:t> </a:t>
            </a:r>
            <a:br>
              <a:rPr dirty="0"/>
            </a:br>
            <a:r>
              <a:rPr dirty="0" err="1"/>
              <a:t>när</a:t>
            </a:r>
            <a:r>
              <a:rPr dirty="0"/>
              <a:t> vi </a:t>
            </a:r>
            <a:r>
              <a:rPr dirty="0" err="1"/>
              <a:t>skapar</a:t>
            </a:r>
            <a:r>
              <a:rPr dirty="0"/>
              <a:t> </a:t>
            </a:r>
            <a:r>
              <a:rPr dirty="0" err="1"/>
              <a:t>våra</a:t>
            </a:r>
            <a:r>
              <a:rPr dirty="0"/>
              <a:t> </a:t>
            </a:r>
            <a:r>
              <a:rPr dirty="0" err="1"/>
              <a:t>kampanjförslag</a:t>
            </a:r>
            <a:endParaRPr dirty="0"/>
          </a:p>
        </p:txBody>
      </p:sp>
      <p:pic>
        <p:nvPicPr>
          <p:cNvPr id="108" name="Bildobjekt 7" descr="Bildobjekt 7"/>
          <p:cNvPicPr>
            <a:picLocks noChangeAspect="1"/>
          </p:cNvPicPr>
          <p:nvPr/>
        </p:nvPicPr>
        <p:blipFill>
          <a:blip r:embed="rId2"/>
          <a:stretch>
            <a:fillRect/>
          </a:stretch>
        </p:blipFill>
        <p:spPr>
          <a:xfrm rot="21147905">
            <a:off x="5260118" y="1092377"/>
            <a:ext cx="4395961" cy="2930640"/>
          </a:xfrm>
          <a:prstGeom prst="rect">
            <a:avLst/>
          </a:prstGeom>
          <a:ln w="127000">
            <a:solidFill>
              <a:srgbClr val="FFFFFF"/>
            </a:solidFill>
          </a:ln>
          <a:effectLst>
            <a:outerShdw blurRad="101600" dir="8100000" rotWithShape="0">
              <a:srgbClr val="000000">
                <a:alpha val="26000"/>
              </a:srgbClr>
            </a:outerShdw>
          </a:effectLst>
        </p:spPr>
      </p:pic>
      <p:pic>
        <p:nvPicPr>
          <p:cNvPr id="109" name="Bildobjekt 10" descr="Bildobjekt 10"/>
          <p:cNvPicPr>
            <a:picLocks noChangeAspect="1"/>
          </p:cNvPicPr>
          <p:nvPr/>
        </p:nvPicPr>
        <p:blipFill>
          <a:blip r:embed="rId3"/>
          <a:stretch>
            <a:fillRect/>
          </a:stretch>
        </p:blipFill>
        <p:spPr>
          <a:xfrm rot="781875">
            <a:off x="8376536" y="2239034"/>
            <a:ext cx="2727575" cy="3911601"/>
          </a:xfrm>
          <a:prstGeom prst="rect">
            <a:avLst/>
          </a:prstGeom>
          <a:ln w="12700">
            <a:miter lim="400000"/>
          </a:ln>
          <a:effectLst>
            <a:outerShdw blurRad="127000" dist="38100" dir="2700000" rotWithShape="0">
              <a:srgbClr val="000000">
                <a:alpha val="40000"/>
              </a:srgbClr>
            </a:outerShdw>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Bildobjekt 6" descr="Bildobjekt 6"/>
          <p:cNvPicPr>
            <a:picLocks noChangeAspect="1"/>
          </p:cNvPicPr>
          <p:nvPr/>
        </p:nvPicPr>
        <p:blipFill>
          <a:blip r:embed="rId2"/>
          <a:stretch>
            <a:fillRect/>
          </a:stretch>
        </p:blipFill>
        <p:spPr>
          <a:xfrm rot="389665">
            <a:off x="7846424" y="965505"/>
            <a:ext cx="2151317" cy="4926989"/>
          </a:xfrm>
          <a:prstGeom prst="rect">
            <a:avLst/>
          </a:prstGeom>
          <a:ln w="12700">
            <a:miter lim="400000"/>
          </a:ln>
        </p:spPr>
      </p:pic>
      <p:pic>
        <p:nvPicPr>
          <p:cNvPr id="112" name="Bildobjekt 9" descr="Bildobjekt 9"/>
          <p:cNvPicPr>
            <a:picLocks noChangeAspect="1"/>
          </p:cNvPicPr>
          <p:nvPr/>
        </p:nvPicPr>
        <p:blipFill>
          <a:blip r:embed="rId3"/>
          <a:stretch>
            <a:fillRect/>
          </a:stretch>
        </p:blipFill>
        <p:spPr>
          <a:xfrm rot="21288792">
            <a:off x="5807978" y="1140697"/>
            <a:ext cx="1856256" cy="5175015"/>
          </a:xfrm>
          <a:prstGeom prst="rect">
            <a:avLst/>
          </a:prstGeom>
          <a:ln w="12700">
            <a:miter lim="400000"/>
          </a:ln>
        </p:spPr>
      </p:pic>
      <p:sp>
        <p:nvSpPr>
          <p:cNvPr id="113" name="Rubrik 1"/>
          <p:cNvSpPr txBox="1"/>
          <p:nvPr/>
        </p:nvSpPr>
        <p:spPr>
          <a:xfrm>
            <a:off x="932666" y="1583231"/>
            <a:ext cx="4540143" cy="36915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nSpc>
                <a:spcPct val="90000"/>
              </a:lnSpc>
              <a:defRPr sz="2200">
                <a:latin typeface="Arial"/>
                <a:ea typeface="Arial"/>
                <a:cs typeface="Arial"/>
                <a:sym typeface="Arial"/>
              </a:defRPr>
            </a:pPr>
            <a:r>
              <a:t>Våra bidrag kan till exempel bestå av vårt bästa återvinningstips om hur man kan göra hemma, på förskolan, i skolan eller på semestern. Eller våra bästa argument varför fler ska återvinna mer. Vår fantasi sätter gränsen!</a:t>
            </a:r>
            <a:br/>
            <a:r>
              <a:t> </a:t>
            </a:r>
            <a:br/>
            <a:r>
              <a:rPr b="1"/>
              <a:t>Illustrera kampanjen i text och/eller bild. Tänk på att det ska kunna gå att trycka kampanjen så rita och skriv inte för smått.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ubrik 1"/>
          <p:cNvSpPr txBox="1">
            <a:spLocks noGrp="1"/>
          </p:cNvSpPr>
          <p:nvPr>
            <p:ph type="title"/>
          </p:nvPr>
        </p:nvSpPr>
        <p:spPr>
          <a:xfrm>
            <a:off x="594192" y="746103"/>
            <a:ext cx="4384209" cy="5365794"/>
          </a:xfrm>
          <a:prstGeom prst="rect">
            <a:avLst/>
          </a:prstGeom>
        </p:spPr>
        <p:txBody>
          <a:bodyPr/>
          <a:lstStyle/>
          <a:p>
            <a:pPr>
              <a:defRPr sz="2000">
                <a:latin typeface="Arial"/>
                <a:ea typeface="Arial"/>
                <a:cs typeface="Arial"/>
                <a:sym typeface="Arial"/>
              </a:defRPr>
            </a:pPr>
            <a:r>
              <a:rPr dirty="0"/>
              <a:t>Vi tar sedan </a:t>
            </a:r>
            <a:r>
              <a:rPr b="1" dirty="0"/>
              <a:t>EN</a:t>
            </a:r>
            <a:r>
              <a:rPr dirty="0"/>
              <a:t> </a:t>
            </a:r>
            <a:r>
              <a:rPr dirty="0" err="1"/>
              <a:t>bild</a:t>
            </a:r>
            <a:r>
              <a:rPr dirty="0"/>
              <a:t> av </a:t>
            </a:r>
            <a:r>
              <a:rPr dirty="0" err="1"/>
              <a:t>våra</a:t>
            </a:r>
            <a:r>
              <a:rPr dirty="0"/>
              <a:t> </a:t>
            </a:r>
            <a:r>
              <a:rPr dirty="0" err="1"/>
              <a:t>bidrag</a:t>
            </a:r>
            <a:r>
              <a:rPr dirty="0"/>
              <a:t> (max 3) </a:t>
            </a:r>
            <a:r>
              <a:rPr dirty="0" err="1"/>
              <a:t>och</a:t>
            </a:r>
            <a:r>
              <a:rPr dirty="0"/>
              <a:t> </a:t>
            </a:r>
            <a:r>
              <a:rPr dirty="0" err="1"/>
              <a:t>laddar</a:t>
            </a:r>
            <a:r>
              <a:rPr dirty="0"/>
              <a:t> </a:t>
            </a:r>
            <a:r>
              <a:rPr dirty="0" err="1"/>
              <a:t>upp</a:t>
            </a:r>
            <a:r>
              <a:rPr dirty="0"/>
              <a:t> </a:t>
            </a:r>
            <a:r>
              <a:rPr dirty="0" err="1"/>
              <a:t>på</a:t>
            </a:r>
            <a:r>
              <a:rPr dirty="0"/>
              <a:t> ”Mina </a:t>
            </a:r>
            <a:r>
              <a:rPr dirty="0" err="1"/>
              <a:t>sidor</a:t>
            </a:r>
            <a:r>
              <a:rPr dirty="0"/>
              <a:t>” </a:t>
            </a:r>
            <a:r>
              <a:rPr dirty="0" err="1"/>
              <a:t>på</a:t>
            </a:r>
            <a:r>
              <a:rPr dirty="0"/>
              <a:t> </a:t>
            </a:r>
            <a:r>
              <a:rPr dirty="0" err="1"/>
              <a:t>Kartongmatchen</a:t>
            </a:r>
            <a:r>
              <a:rPr dirty="0"/>
              <a:t>.</a:t>
            </a:r>
            <a:r>
              <a:rPr lang="sv-SE" dirty="0"/>
              <a:t> Vi kryssar i om vi tävlar för Arla, Skånemejerier eller Norrmejerier.</a:t>
            </a:r>
            <a:br>
              <a:rPr dirty="0"/>
            </a:br>
            <a:r>
              <a:rPr dirty="0"/>
              <a:t> </a:t>
            </a:r>
            <a:br>
              <a:rPr dirty="0"/>
            </a:br>
            <a:r>
              <a:rPr lang="sv-SE" dirty="0"/>
              <a:t>S</a:t>
            </a:r>
            <a:r>
              <a:rPr dirty="0"/>
              <a:t>para </a:t>
            </a:r>
            <a:r>
              <a:rPr dirty="0" err="1"/>
              <a:t>bidragen</a:t>
            </a:r>
            <a:r>
              <a:rPr dirty="0"/>
              <a:t> tills </a:t>
            </a:r>
            <a:r>
              <a:rPr dirty="0" err="1"/>
              <a:t>tävlingen</a:t>
            </a:r>
            <a:r>
              <a:rPr dirty="0"/>
              <a:t> </a:t>
            </a:r>
            <a:r>
              <a:rPr dirty="0" err="1"/>
              <a:t>är</a:t>
            </a:r>
            <a:r>
              <a:rPr dirty="0"/>
              <a:t> </a:t>
            </a:r>
            <a:r>
              <a:rPr dirty="0" err="1"/>
              <a:t>avgjord</a:t>
            </a:r>
            <a:r>
              <a:rPr dirty="0"/>
              <a:t>. </a:t>
            </a:r>
            <a:r>
              <a:rPr lang="sv-SE" dirty="0"/>
              <a:t>V</a:t>
            </a:r>
            <a:r>
              <a:rPr dirty="0"/>
              <a:t>inner </a:t>
            </a:r>
            <a:r>
              <a:rPr lang="sv-SE" dirty="0"/>
              <a:t>vi </a:t>
            </a:r>
            <a:r>
              <a:rPr dirty="0" err="1"/>
              <a:t>behöver</a:t>
            </a:r>
            <a:r>
              <a:rPr dirty="0"/>
              <a:t> </a:t>
            </a:r>
            <a:r>
              <a:rPr lang="sv-SE" dirty="0"/>
              <a:t>bidraget</a:t>
            </a:r>
            <a:r>
              <a:rPr dirty="0"/>
              <a:t> </a:t>
            </a:r>
            <a:r>
              <a:rPr dirty="0" err="1"/>
              <a:t>skickas</a:t>
            </a:r>
            <a:r>
              <a:rPr dirty="0"/>
              <a:t> in för </a:t>
            </a:r>
            <a:r>
              <a:rPr dirty="0" err="1"/>
              <a:t>att</a:t>
            </a:r>
            <a:r>
              <a:rPr dirty="0"/>
              <a:t> </a:t>
            </a:r>
            <a:r>
              <a:rPr dirty="0" err="1"/>
              <a:t>kunna</a:t>
            </a:r>
            <a:r>
              <a:rPr dirty="0"/>
              <a:t> </a:t>
            </a:r>
            <a:r>
              <a:rPr dirty="0" err="1"/>
              <a:t>tryckas</a:t>
            </a:r>
            <a:r>
              <a:rPr dirty="0"/>
              <a:t> </a:t>
            </a:r>
            <a:r>
              <a:rPr dirty="0" err="1"/>
              <a:t>på</a:t>
            </a:r>
            <a:r>
              <a:rPr dirty="0"/>
              <a:t> </a:t>
            </a:r>
            <a:r>
              <a:rPr dirty="0" err="1"/>
              <a:t>en</a:t>
            </a:r>
            <a:r>
              <a:rPr dirty="0"/>
              <a:t> m</a:t>
            </a:r>
            <a:r>
              <a:rPr lang="sv-SE" dirty="0" err="1"/>
              <a:t>ockup</a:t>
            </a:r>
            <a:r>
              <a:rPr lang="sv-SE" dirty="0"/>
              <a:t>, </a:t>
            </a:r>
            <a:r>
              <a:rPr dirty="0" err="1"/>
              <a:t>som</a:t>
            </a:r>
            <a:r>
              <a:rPr dirty="0"/>
              <a:t> </a:t>
            </a:r>
            <a:r>
              <a:rPr lang="sv-SE" dirty="0"/>
              <a:t>är vårt </a:t>
            </a:r>
            <a:r>
              <a:rPr dirty="0"/>
              <a:t>pris. </a:t>
            </a:r>
            <a:br>
              <a:rPr lang="sv-SE" dirty="0"/>
            </a:br>
            <a:r>
              <a:rPr dirty="0"/>
              <a:t>Har vi </a:t>
            </a:r>
            <a:r>
              <a:rPr dirty="0" err="1"/>
              <a:t>riktig</a:t>
            </a:r>
            <a:r>
              <a:rPr dirty="0"/>
              <a:t> tur </a:t>
            </a:r>
            <a:r>
              <a:rPr dirty="0" err="1"/>
              <a:t>kan</a:t>
            </a:r>
            <a:r>
              <a:rPr dirty="0"/>
              <a:t> just </a:t>
            </a:r>
            <a:r>
              <a:rPr dirty="0" err="1"/>
              <a:t>vårt</a:t>
            </a:r>
            <a:r>
              <a:rPr dirty="0"/>
              <a:t> </a:t>
            </a:r>
            <a:r>
              <a:rPr dirty="0" err="1"/>
              <a:t>bidrag</a:t>
            </a:r>
            <a:r>
              <a:rPr dirty="0"/>
              <a:t> </a:t>
            </a:r>
            <a:r>
              <a:rPr dirty="0" err="1"/>
              <a:t>tryckas</a:t>
            </a:r>
            <a:r>
              <a:rPr dirty="0"/>
              <a:t> </a:t>
            </a:r>
            <a:r>
              <a:rPr dirty="0" err="1"/>
              <a:t>på</a:t>
            </a:r>
            <a:r>
              <a:rPr dirty="0"/>
              <a:t> </a:t>
            </a:r>
            <a:r>
              <a:rPr dirty="0" err="1"/>
              <a:t>en</a:t>
            </a:r>
            <a:r>
              <a:rPr dirty="0"/>
              <a:t> </a:t>
            </a:r>
            <a:r>
              <a:rPr dirty="0" err="1"/>
              <a:t>riktig</a:t>
            </a:r>
            <a:r>
              <a:rPr dirty="0"/>
              <a:t> </a:t>
            </a:r>
            <a:r>
              <a:rPr dirty="0" err="1"/>
              <a:t>förpackning</a:t>
            </a:r>
            <a:r>
              <a:rPr lang="sv-SE" dirty="0"/>
              <a:t> som hamnar i butik</a:t>
            </a:r>
            <a:r>
              <a:rPr dirty="0"/>
              <a:t>!</a:t>
            </a:r>
            <a:br>
              <a:rPr dirty="0"/>
            </a:br>
            <a:br>
              <a:rPr dirty="0"/>
            </a:br>
            <a:r>
              <a:rPr lang="sv-SE" dirty="0"/>
              <a:t>J</a:t>
            </a:r>
            <a:r>
              <a:rPr dirty="0" err="1"/>
              <a:t>ury</a:t>
            </a:r>
            <a:r>
              <a:rPr lang="sv-SE" dirty="0"/>
              <a:t>n</a:t>
            </a:r>
            <a:r>
              <a:rPr dirty="0"/>
              <a:t> </a:t>
            </a:r>
            <a:r>
              <a:rPr dirty="0" err="1"/>
              <a:t>bestå</a:t>
            </a:r>
            <a:r>
              <a:rPr lang="sv-SE" dirty="0"/>
              <a:t>r</a:t>
            </a:r>
            <a:r>
              <a:rPr dirty="0"/>
              <a:t> av </a:t>
            </a:r>
            <a:r>
              <a:rPr dirty="0" err="1"/>
              <a:t>personer</a:t>
            </a:r>
            <a:r>
              <a:rPr dirty="0"/>
              <a:t> </a:t>
            </a:r>
            <a:r>
              <a:rPr dirty="0" err="1"/>
              <a:t>från</a:t>
            </a:r>
            <a:r>
              <a:rPr dirty="0"/>
              <a:t> Arla, </a:t>
            </a:r>
            <a:r>
              <a:rPr dirty="0" err="1"/>
              <a:t>Skånemejerier</a:t>
            </a:r>
            <a:r>
              <a:rPr dirty="0"/>
              <a:t>, </a:t>
            </a:r>
            <a:r>
              <a:rPr dirty="0" err="1"/>
              <a:t>Norrmejerier</a:t>
            </a:r>
            <a:r>
              <a:rPr dirty="0"/>
              <a:t> </a:t>
            </a:r>
            <a:r>
              <a:rPr dirty="0" err="1"/>
              <a:t>och</a:t>
            </a:r>
            <a:r>
              <a:rPr dirty="0"/>
              <a:t> Tetra Pak</a:t>
            </a:r>
            <a:r>
              <a:rPr lang="sv-SE" dirty="0"/>
              <a:t>. De utser de mest inspirerande och tänkvärda bidragen</a:t>
            </a:r>
            <a:r>
              <a:rPr dirty="0"/>
              <a:t>.</a:t>
            </a:r>
          </a:p>
        </p:txBody>
      </p:sp>
      <p:pic>
        <p:nvPicPr>
          <p:cNvPr id="3" name="Bildobjekt 2">
            <a:extLst>
              <a:ext uri="{FF2B5EF4-FFF2-40B4-BE49-F238E27FC236}">
                <a16:creationId xmlns:a16="http://schemas.microsoft.com/office/drawing/2014/main" id="{185EE13E-2D38-9BD3-C0BF-0CC0182CFE8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4000"/>
                    </a14:imgEffect>
                    <a14:imgEffect>
                      <a14:brightnessContrast bright="-11000"/>
                    </a14:imgEffect>
                  </a14:imgLayer>
                </a14:imgProps>
              </a:ext>
            </a:extLst>
          </a:blip>
          <a:stretch>
            <a:fillRect/>
          </a:stretch>
        </p:blipFill>
        <p:spPr>
          <a:xfrm>
            <a:off x="5667613" y="1978428"/>
            <a:ext cx="5930195" cy="4395096"/>
          </a:xfrm>
          <a:prstGeom prst="rect">
            <a:avLst/>
          </a:prstGeom>
          <a:effectLst>
            <a:outerShdw blurRad="50800" dist="50800" dir="5400000" sx="1000" sy="1000" algn="ctr" rotWithShape="0">
              <a:srgbClr val="000000">
                <a:alpha val="43137"/>
              </a:srgbClr>
            </a:outerShdw>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ubrik 1"/>
          <p:cNvSpPr txBox="1">
            <a:spLocks noGrp="1"/>
          </p:cNvSpPr>
          <p:nvPr>
            <p:ph type="title"/>
          </p:nvPr>
        </p:nvSpPr>
        <p:spPr>
          <a:xfrm>
            <a:off x="808836" y="1180406"/>
            <a:ext cx="4267661" cy="3780476"/>
          </a:xfrm>
          <a:prstGeom prst="rect">
            <a:avLst/>
          </a:prstGeom>
        </p:spPr>
        <p:txBody>
          <a:bodyPr>
            <a:normAutofit fontScale="90000"/>
          </a:bodyPr>
          <a:lstStyle/>
          <a:p>
            <a:pPr>
              <a:defRPr sz="2200" b="1">
                <a:latin typeface="Arial"/>
                <a:ea typeface="Arial"/>
                <a:cs typeface="Arial"/>
                <a:sym typeface="Arial"/>
              </a:defRPr>
            </a:pPr>
            <a:r>
              <a:rPr sz="3200" dirty="0" err="1"/>
              <a:t>Vad</a:t>
            </a:r>
            <a:r>
              <a:rPr sz="3200" dirty="0"/>
              <a:t> </a:t>
            </a:r>
            <a:r>
              <a:rPr sz="3200" dirty="0" err="1"/>
              <a:t>kan</a:t>
            </a:r>
            <a:r>
              <a:rPr sz="3200" dirty="0"/>
              <a:t> vi </a:t>
            </a:r>
            <a:r>
              <a:rPr sz="3200" dirty="0" err="1"/>
              <a:t>vinna</a:t>
            </a:r>
            <a:r>
              <a:rPr sz="3200" dirty="0"/>
              <a:t>?</a:t>
            </a:r>
            <a:br>
              <a:rPr dirty="0"/>
            </a:br>
            <a:br>
              <a:rPr dirty="0"/>
            </a:br>
            <a:r>
              <a:rPr lang="sv-SE" sz="2200" dirty="0"/>
              <a:t>Varje mejeri utser 3 vinnare. </a:t>
            </a:r>
            <a:br>
              <a:rPr lang="sv-SE" sz="2200" dirty="0"/>
            </a:br>
            <a:r>
              <a:rPr lang="sv-SE" sz="2200" b="0" dirty="0"/>
              <a:t>Vinnarna </a:t>
            </a:r>
            <a:r>
              <a:rPr sz="2200" b="0" dirty="0" err="1"/>
              <a:t>får</a:t>
            </a:r>
            <a:r>
              <a:rPr sz="2200" b="0" dirty="0"/>
              <a:t> </a:t>
            </a:r>
            <a:r>
              <a:rPr sz="2200" b="0" dirty="0" err="1"/>
              <a:t>si</a:t>
            </a:r>
            <a:r>
              <a:rPr lang="sv-SE" sz="2200" b="0" dirty="0"/>
              <a:t>n panel</a:t>
            </a:r>
            <a:r>
              <a:rPr sz="2200" b="0" dirty="0"/>
              <a:t> </a:t>
            </a:r>
            <a:r>
              <a:rPr sz="2200" b="0" dirty="0" err="1"/>
              <a:t>tryckt</a:t>
            </a:r>
            <a:r>
              <a:rPr sz="2200" b="0" dirty="0"/>
              <a:t> </a:t>
            </a:r>
            <a:r>
              <a:rPr sz="2200" b="0" dirty="0" err="1"/>
              <a:t>på</a:t>
            </a:r>
            <a:r>
              <a:rPr sz="2200" b="0" dirty="0"/>
              <a:t> </a:t>
            </a:r>
            <a:r>
              <a:rPr sz="2200" b="0" dirty="0" err="1"/>
              <a:t>en</a:t>
            </a:r>
            <a:r>
              <a:rPr sz="2200" b="0" dirty="0"/>
              <a:t> </a:t>
            </a:r>
            <a:r>
              <a:rPr lang="sv-SE" sz="2200" b="0" dirty="0" err="1"/>
              <a:t>mockup</a:t>
            </a:r>
            <a:r>
              <a:rPr lang="sv-SE" sz="2200" b="0" dirty="0"/>
              <a:t> </a:t>
            </a:r>
            <a:r>
              <a:rPr sz="2200" b="0" dirty="0" err="1"/>
              <a:t>från</a:t>
            </a:r>
            <a:r>
              <a:rPr sz="2200" b="0" dirty="0"/>
              <a:t> Tetra Pak</a:t>
            </a:r>
            <a:r>
              <a:rPr lang="sv-SE" sz="2200" b="0" dirty="0"/>
              <a:t>. </a:t>
            </a:r>
            <a:r>
              <a:rPr lang="sv-SE" sz="2200" b="0" dirty="0" err="1"/>
              <a:t>Mockup</a:t>
            </a:r>
            <a:r>
              <a:rPr lang="sv-SE" sz="2200" b="0" dirty="0"/>
              <a:t> är en kopia av en riktig mjölkförpackning, men kan inte innehålla någon vätska.</a:t>
            </a:r>
            <a:br>
              <a:rPr lang="sv-SE" sz="2200" b="0" dirty="0"/>
            </a:br>
            <a:br>
              <a:rPr lang="sv-SE" sz="2200" b="0" dirty="0"/>
            </a:br>
            <a:r>
              <a:rPr lang="sv-SE" sz="2200" b="0" dirty="0"/>
              <a:t>Vinnarna </a:t>
            </a:r>
            <a:r>
              <a:rPr sz="2200" b="0" dirty="0" err="1"/>
              <a:t>få</a:t>
            </a:r>
            <a:r>
              <a:rPr lang="sv-SE" sz="2200" b="0" dirty="0"/>
              <a:t>r också var sitt</a:t>
            </a:r>
            <a:r>
              <a:rPr lang="sv-SE" sz="2200" dirty="0"/>
              <a:t> </a:t>
            </a:r>
            <a:r>
              <a:rPr sz="2200" b="0" dirty="0" err="1"/>
              <a:t>sittunderlag</a:t>
            </a:r>
            <a:r>
              <a:rPr sz="2200" b="0" dirty="0"/>
              <a:t> </a:t>
            </a:r>
            <a:r>
              <a:rPr sz="2200" b="0" dirty="0" err="1"/>
              <a:t>från</a:t>
            </a:r>
            <a:r>
              <a:rPr sz="2200" b="0" dirty="0"/>
              <a:t> Arla, </a:t>
            </a:r>
            <a:r>
              <a:rPr sz="2200" b="0" dirty="0" err="1"/>
              <a:t>Skånemejerier</a:t>
            </a:r>
            <a:r>
              <a:rPr sz="2200" b="0" dirty="0"/>
              <a:t> </a:t>
            </a:r>
            <a:r>
              <a:rPr sz="2200" b="0" dirty="0" err="1"/>
              <a:t>och</a:t>
            </a:r>
            <a:r>
              <a:rPr sz="2200" b="0" dirty="0"/>
              <a:t> </a:t>
            </a:r>
            <a:r>
              <a:rPr sz="2200" b="0" dirty="0" err="1"/>
              <a:t>Norrmejerier</a:t>
            </a:r>
            <a:r>
              <a:rPr sz="2200" b="0" dirty="0"/>
              <a:t>. </a:t>
            </a:r>
            <a:br>
              <a:rPr lang="sv-SE" sz="2200" b="0" dirty="0"/>
            </a:br>
            <a:br>
              <a:rPr lang="sv-SE" sz="2200" b="0" dirty="0"/>
            </a:br>
            <a:r>
              <a:rPr lang="sv-SE" sz="2200" b="0" dirty="0"/>
              <a:t>En gjord utmaning ger samtidigt er en lott i dragningen av vinnare den 13 </a:t>
            </a:r>
            <a:r>
              <a:rPr lang="sv-SE" sz="2200" b="0"/>
              <a:t>april 2025.</a:t>
            </a:r>
            <a:br>
              <a:rPr sz="1600" b="0" dirty="0"/>
            </a:br>
            <a:endParaRPr sz="1600" b="0" dirty="0"/>
          </a:p>
        </p:txBody>
      </p:sp>
      <p:pic>
        <p:nvPicPr>
          <p:cNvPr id="122" name="Bildobjekt 7" descr="Bildobjekt 7"/>
          <p:cNvPicPr>
            <a:picLocks noChangeAspect="1"/>
          </p:cNvPicPr>
          <p:nvPr/>
        </p:nvPicPr>
        <p:blipFill>
          <a:blip r:embed="rId2"/>
          <a:stretch>
            <a:fillRect/>
          </a:stretch>
        </p:blipFill>
        <p:spPr>
          <a:xfrm rot="21175126">
            <a:off x="6495968" y="1377136"/>
            <a:ext cx="3476732" cy="460705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tema">
      <a:majorFont>
        <a:latin typeface="Helvetica"/>
        <a:ea typeface="Helvetica"/>
        <a:cs typeface="Helvetica"/>
      </a:majorFont>
      <a:minorFont>
        <a:latin typeface="Calibri"/>
        <a:ea typeface="Calibri"/>
        <a:cs typeface="Calibri"/>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tema">
      <a:majorFont>
        <a:latin typeface="Helvetica"/>
        <a:ea typeface="Helvetica"/>
        <a:cs typeface="Helvetica"/>
      </a:majorFont>
      <a:minorFont>
        <a:latin typeface="Calibri"/>
        <a:ea typeface="Calibri"/>
        <a:cs typeface="Calibri"/>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151</TotalTime>
  <Words>372</Words>
  <Application>Microsoft Macintosh PowerPoint</Application>
  <PresentationFormat>Bredbild</PresentationFormat>
  <Paragraphs>11</Paragraphs>
  <Slides>6</Slides>
  <Notes>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6</vt:i4>
      </vt:variant>
    </vt:vector>
  </HeadingPairs>
  <TitlesOfParts>
    <vt:vector size="9" baseType="lpstr">
      <vt:lpstr>Arial</vt:lpstr>
      <vt:lpstr>Calibri</vt:lpstr>
      <vt:lpstr>Office-tema</vt:lpstr>
      <vt:lpstr>PowerPoint-presentation</vt:lpstr>
      <vt:lpstr>Uppgift: Gör en mjölkpaketskampanj för att få fler att återvinna mer!  Vi ska designa en egen återvinningskampanj som skulle kunna tryckas på baksidan av ett mjölkpaket.   Varje förskoleavdelning eller klass får tävla med max tre bidrag. </vt:lpstr>
      <vt:lpstr>Vi ska använda mjölkpaketsmallen  som finns på kartongmatchen.se  när vi skapar våra kampanjförslag</vt:lpstr>
      <vt:lpstr>PowerPoint-presentation</vt:lpstr>
      <vt:lpstr>Vi tar sedan EN bild av våra bidrag (max 3) och laddar upp på ”Mina sidor” på Kartongmatchen. Vi kryssar i om vi tävlar för Arla, Skånemejerier eller Norrmejerier.   Spara bidragen tills tävlingen är avgjord. Vinner vi behöver bidraget skickas in för att kunna tryckas på en mockup, som är vårt pris.  Har vi riktig tur kan just vårt bidrag tryckas på en riktig förpackning som hamnar i butik!  Juryn består av personer från Arla, Skånemejerier, Norrmejerier och Tetra Pak. De utser de mest inspirerande och tänkvärda bidragen.</vt:lpstr>
      <vt:lpstr>Vad kan vi vinna?  Varje mejeri utser 3 vinnare.  Vinnarna får sin panel tryckt på en mockup från Tetra Pak. Mockup är en kopia av en riktig mjölkförpackning, men kan inte innehålla någon vätska.  Vinnarna får också var sitt sittunderlag från Arla, Skånemejerier och Norrmejerier.   En gjord utmaning ger samtidigt er en lott i dragningen av vinnare den 13 april 2025.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helen</cp:lastModifiedBy>
  <cp:revision>14</cp:revision>
  <dcterms:modified xsi:type="dcterms:W3CDTF">2024-05-23T11:43:07Z</dcterms:modified>
</cp:coreProperties>
</file>